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  <p:sldMasterId id="2147483899" r:id="rId2"/>
    <p:sldMasterId id="2147483905" r:id="rId3"/>
    <p:sldMasterId id="2147483910" r:id="rId4"/>
    <p:sldMasterId id="2147483922" r:id="rId5"/>
    <p:sldMasterId id="2147483924" r:id="rId6"/>
    <p:sldMasterId id="2147483926" r:id="rId7"/>
    <p:sldMasterId id="2147483929" r:id="rId8"/>
  </p:sldMasterIdLst>
  <p:notesMasterIdLst>
    <p:notesMasterId r:id="rId35"/>
  </p:notesMasterIdLst>
  <p:sldIdLst>
    <p:sldId id="584" r:id="rId9"/>
    <p:sldId id="518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9" r:id="rId26"/>
    <p:sldId id="561" r:id="rId27"/>
    <p:sldId id="562" r:id="rId28"/>
    <p:sldId id="564" r:id="rId29"/>
    <p:sldId id="565" r:id="rId30"/>
    <p:sldId id="566" r:id="rId31"/>
    <p:sldId id="556" r:id="rId32"/>
    <p:sldId id="557" r:id="rId33"/>
    <p:sldId id="5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5FC"/>
    <a:srgbClr val="D1CF4E"/>
    <a:srgbClr val="FF8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4"/>
    <p:restoredTop sz="84968"/>
  </p:normalViewPr>
  <p:slideViewPr>
    <p:cSldViewPr snapToGrid="0" snapToObjects="1">
      <p:cViewPr varScale="1">
        <p:scale>
          <a:sx n="191" d="100"/>
          <a:sy n="191" d="100"/>
        </p:scale>
        <p:origin x="29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nucleus\Downloads\boostrap_simu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nucleus\Downloads\boostrap_simu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Sheet2!$I$1</c:f>
              <c:strCache>
                <c:ptCount val="1"/>
                <c:pt idx="0">
                  <c:v>200</c:v>
                </c:pt>
              </c:strCache>
            </c:strRef>
          </c:tx>
          <c:spPr>
            <a:ln w="19050"/>
          </c:spPr>
          <c:marker>
            <c:symbol val="diamond"/>
            <c:size val="5"/>
          </c:marker>
          <c:xVal>
            <c:numRef>
              <c:f>Sheet2!$H$2:$H$7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19</c:v>
                </c:pt>
                <c:pt idx="5">
                  <c:v>49</c:v>
                </c:pt>
              </c:numCache>
            </c:numRef>
          </c:xVal>
          <c:yVal>
            <c:numRef>
              <c:f>Sheet2!$I$2:$I$7</c:f>
              <c:numCache>
                <c:formatCode>General</c:formatCode>
                <c:ptCount val="6"/>
                <c:pt idx="0">
                  <c:v>81.14</c:v>
                </c:pt>
                <c:pt idx="1">
                  <c:v>65.510000000000005</c:v>
                </c:pt>
                <c:pt idx="2">
                  <c:v>51.77</c:v>
                </c:pt>
                <c:pt idx="3">
                  <c:v>38.26</c:v>
                </c:pt>
                <c:pt idx="4">
                  <c:v>35.75</c:v>
                </c:pt>
                <c:pt idx="5">
                  <c:v>22.9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6A-8642-A600-93D7C83D95AD}"/>
            </c:ext>
          </c:extLst>
        </c:ser>
        <c:ser>
          <c:idx val="1"/>
          <c:order val="1"/>
          <c:tx>
            <c:strRef>
              <c:f>Sheet2!$J$1</c:f>
              <c:strCache>
                <c:ptCount val="1"/>
                <c:pt idx="0">
                  <c:v>500</c:v>
                </c:pt>
              </c:strCache>
            </c:strRef>
          </c:tx>
          <c:spPr>
            <a:ln w="19050"/>
          </c:spPr>
          <c:marker>
            <c:symbol val="square"/>
            <c:size val="3"/>
          </c:marker>
          <c:xVal>
            <c:numRef>
              <c:f>Sheet2!$H$2:$H$7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19</c:v>
                </c:pt>
                <c:pt idx="5">
                  <c:v>49</c:v>
                </c:pt>
              </c:numCache>
            </c:numRef>
          </c:xVal>
          <c:yVal>
            <c:numRef>
              <c:f>Sheet2!$J$2:$J$7</c:f>
              <c:numCache>
                <c:formatCode>General</c:formatCode>
                <c:ptCount val="6"/>
                <c:pt idx="0">
                  <c:v>96.46</c:v>
                </c:pt>
                <c:pt idx="1">
                  <c:v>89.69</c:v>
                </c:pt>
                <c:pt idx="2">
                  <c:v>74.77</c:v>
                </c:pt>
                <c:pt idx="3">
                  <c:v>60.64</c:v>
                </c:pt>
                <c:pt idx="4">
                  <c:v>50.67</c:v>
                </c:pt>
                <c:pt idx="5">
                  <c:v>31.1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6A-8642-A600-93D7C83D95AD}"/>
            </c:ext>
          </c:extLst>
        </c:ser>
        <c:ser>
          <c:idx val="2"/>
          <c:order val="2"/>
          <c:tx>
            <c:strRef>
              <c:f>Sheet2!$K$1</c:f>
              <c:strCache>
                <c:ptCount val="1"/>
                <c:pt idx="0">
                  <c:v>1000</c:v>
                </c:pt>
              </c:strCache>
            </c:strRef>
          </c:tx>
          <c:spPr>
            <a:ln w="19050"/>
          </c:spPr>
          <c:marker>
            <c:symbol val="triangle"/>
            <c:size val="4"/>
          </c:marker>
          <c:xVal>
            <c:numRef>
              <c:f>Sheet2!$H$2:$H$7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19</c:v>
                </c:pt>
                <c:pt idx="5">
                  <c:v>49</c:v>
                </c:pt>
              </c:numCache>
            </c:numRef>
          </c:xVal>
          <c:yVal>
            <c:numRef>
              <c:f>Sheet2!$K$2:$K$7</c:f>
              <c:numCache>
                <c:formatCode>General</c:formatCode>
                <c:ptCount val="6"/>
                <c:pt idx="0">
                  <c:v>99.64</c:v>
                </c:pt>
                <c:pt idx="1">
                  <c:v>96.66</c:v>
                </c:pt>
                <c:pt idx="2">
                  <c:v>86.9</c:v>
                </c:pt>
                <c:pt idx="3">
                  <c:v>73.13</c:v>
                </c:pt>
                <c:pt idx="4">
                  <c:v>60.37</c:v>
                </c:pt>
                <c:pt idx="5">
                  <c:v>34.74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96A-8642-A600-93D7C83D9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4820464"/>
        <c:axId val="1911589520"/>
      </c:scatterChart>
      <c:valAx>
        <c:axId val="1924820464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Interior Branches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11589520"/>
        <c:crosses val="autoZero"/>
        <c:crossBetween val="midCat"/>
      </c:valAx>
      <c:valAx>
        <c:axId val="1911589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Maximum Bootstrap Support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2482046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Sheet3!$J$1</c:f>
              <c:strCache>
                <c:ptCount val="1"/>
                <c:pt idx="0">
                  <c:v>200</c:v>
                </c:pt>
              </c:strCache>
            </c:strRef>
          </c:tx>
          <c:spPr>
            <a:ln w="19050"/>
          </c:spPr>
          <c:marker>
            <c:symbol val="diamond"/>
            <c:size val="3"/>
          </c:marker>
          <c:xVal>
            <c:numRef>
              <c:f>Sheet3!$I$2:$I$7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19</c:v>
                </c:pt>
                <c:pt idx="5">
                  <c:v>49</c:v>
                </c:pt>
              </c:numCache>
            </c:numRef>
          </c:xVal>
          <c:yVal>
            <c:numRef>
              <c:f>Sheet3!$J$2:$J$7</c:f>
              <c:numCache>
                <c:formatCode>General</c:formatCode>
                <c:ptCount val="6"/>
                <c:pt idx="0">
                  <c:v>80.679999999999978</c:v>
                </c:pt>
                <c:pt idx="1">
                  <c:v>77.42</c:v>
                </c:pt>
                <c:pt idx="2">
                  <c:v>79.83</c:v>
                </c:pt>
                <c:pt idx="3">
                  <c:v>80.739999999999995</c:v>
                </c:pt>
                <c:pt idx="4">
                  <c:v>78.91</c:v>
                </c:pt>
                <c:pt idx="5">
                  <c:v>82.5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ED-CA47-A048-6C33D69FFB45}"/>
            </c:ext>
          </c:extLst>
        </c:ser>
        <c:ser>
          <c:idx val="1"/>
          <c:order val="1"/>
          <c:tx>
            <c:strRef>
              <c:f>Sheet3!$K$1</c:f>
              <c:strCache>
                <c:ptCount val="1"/>
                <c:pt idx="0">
                  <c:v>500</c:v>
                </c:pt>
              </c:strCache>
            </c:strRef>
          </c:tx>
          <c:spPr>
            <a:ln w="19050"/>
          </c:spPr>
          <c:marker>
            <c:symbol val="square"/>
            <c:size val="3"/>
          </c:marker>
          <c:xVal>
            <c:numRef>
              <c:f>Sheet3!$I$2:$I$7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19</c:v>
                </c:pt>
                <c:pt idx="5">
                  <c:v>49</c:v>
                </c:pt>
              </c:numCache>
            </c:numRef>
          </c:xVal>
          <c:yVal>
            <c:numRef>
              <c:f>Sheet3!$K$2:$K$7</c:f>
              <c:numCache>
                <c:formatCode>General</c:formatCode>
                <c:ptCount val="6"/>
                <c:pt idx="0">
                  <c:v>97.11</c:v>
                </c:pt>
                <c:pt idx="1">
                  <c:v>97.91</c:v>
                </c:pt>
                <c:pt idx="2">
                  <c:v>96.73</c:v>
                </c:pt>
                <c:pt idx="3">
                  <c:v>96.21</c:v>
                </c:pt>
                <c:pt idx="4">
                  <c:v>95.82</c:v>
                </c:pt>
                <c:pt idx="5">
                  <c:v>93.48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ED-CA47-A048-6C33D69FFB45}"/>
            </c:ext>
          </c:extLst>
        </c:ser>
        <c:ser>
          <c:idx val="2"/>
          <c:order val="2"/>
          <c:tx>
            <c:strRef>
              <c:f>Sheet3!$L$1</c:f>
              <c:strCache>
                <c:ptCount val="1"/>
                <c:pt idx="0">
                  <c:v>1000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xVal>
            <c:numRef>
              <c:f>Sheet3!$I$2:$I$7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19</c:v>
                </c:pt>
                <c:pt idx="5">
                  <c:v>49</c:v>
                </c:pt>
              </c:numCache>
            </c:numRef>
          </c:xVal>
          <c:yVal>
            <c:numRef>
              <c:f>Sheet3!$L$2:$L$7</c:f>
              <c:numCache>
                <c:formatCode>General</c:formatCode>
                <c:ptCount val="6"/>
                <c:pt idx="0">
                  <c:v>99.84</c:v>
                </c:pt>
                <c:pt idx="1">
                  <c:v>99.54</c:v>
                </c:pt>
                <c:pt idx="2">
                  <c:v>99.81</c:v>
                </c:pt>
                <c:pt idx="3">
                  <c:v>99.88</c:v>
                </c:pt>
                <c:pt idx="4">
                  <c:v>99.669999999999973</c:v>
                </c:pt>
                <c:pt idx="5">
                  <c:v>99.33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ED-CA47-A048-6C33D69FF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4262384"/>
        <c:axId val="1874330544"/>
      </c:scatterChart>
      <c:valAx>
        <c:axId val="1834262384"/>
        <c:scaling>
          <c:orientation val="minMax"/>
          <c:max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interior branches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74330544"/>
        <c:crosses val="autoZero"/>
        <c:crossBetween val="midCat"/>
      </c:valAx>
      <c:valAx>
        <c:axId val="1874330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Supported</a:t>
                </a:r>
                <a:r>
                  <a:rPr lang="en-US" baseline="0"/>
                  <a:t> Embedded Quartets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342623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B6C4D-1AF5-2643-946F-6C1A19F0D18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989255-2EAD-EF44-8365-C7A345BE4CBC}" type="slidenum">
              <a:rPr lang="en-US" altLang="x-none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107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276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DFE0CE2-C226-8342-89C1-663BD1C944B3}" type="slidenum">
              <a:rPr lang="en-US" altLang="x-none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7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E3BC-C256-4D4B-86BA-2630D8C0A5D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3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435E-C2F0-ED4D-81E8-0938838F4C6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71EE-9AF4-1D4D-919F-1F40E673E4B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7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5" y="4343137"/>
            <a:ext cx="5028731" cy="41153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9D11F5-464B-D842-908B-6FDD8F4D0FBC}" type="slidenum">
              <a:rPr lang="en-US" altLang="x-none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22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A4C444C-5B4C-0B4E-8090-094815F56629}" type="slidenum">
              <a:rPr lang="en-US" altLang="x-none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 sz="24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10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1DBB3B-B5F0-294F-8FCF-FDB50FEE72BE}" type="slidenum">
              <a:rPr lang="en-US" altLang="x-none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79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87D57D7-5EFA-0248-871A-B99183C332DD}" type="slidenum">
              <a:rPr lang="en-US" altLang="x-none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56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6C0A2A9-2E40-874C-BA91-65A33B538A16}" type="slidenum">
              <a:rPr lang="en-US" altLang="x-none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08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C20758-DFCE-2748-B953-3233B4A15161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94F986-2FC5-F04C-BE7A-B46CBD41D82E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99823B-4677-4246-BBDB-BBF014B6E2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7FAF027-C1E2-F344-812D-D092B1A580D1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0BAA2F-0496-F14E-8AA5-FDE72C919A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3DC1F5-3727-D94B-AA90-427638AE01F5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ADFA9E-61B7-544B-B858-0D414FED55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FE1AF0-5E56-3741-8A79-54AAFF9F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36B-6F8F-254A-8B8E-B1890AF6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89557A-4EB8-B54D-8E03-26D3C66E3119}" type="datetimeFigureOut">
              <a:rPr lang="en-US"/>
              <a:pPr>
                <a:defRPr/>
              </a:pPr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35279A-403E-074A-89B4-9835A993D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346BDA-B694-FF44-BDA4-DF1C1E00868E}" type="datetimeFigureOut">
              <a:rPr lang="en-US"/>
              <a:pPr>
                <a:defRPr/>
              </a:pPr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014C34-F5F8-2842-9FD2-ECC5AE621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83E7-C694-0748-9AAA-765007B8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AC29-1F5B-DA4F-A08C-63876F23D7B5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/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5EB86CFB-70C3-F24D-B411-32540774B358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C568E9AE-610A-224D-8543-0253C6FBBCD3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929CB654-AAAD-064C-BA5B-C294453B08EC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D9BA8299-7AE7-6142-9D5E-6E0828E0ABA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6DA9195-92F5-6C45-885A-61890B0F29E5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4147C3-1B32-EA49-8D95-AA8A7E6401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ABDC24F9-3419-A042-BB13-A529B19276D7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94CFDCCF-6ACE-6744-B0D4-C234A94DEEA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C98BBDFC-750A-444E-837C-98A4C4FE33C6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A8D76C7F-4F7F-E14B-9EC8-B7EEF05EEC1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85A4E3D9-E583-3249-81E8-51F6E896033C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4C668425-F8E1-8241-9AA8-7AB89C4EB73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DBD2FE9E-1F13-DF4D-BCA7-FFD5D47E81EA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9C88EE44-0A7F-1940-990A-897E2D04F00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AAE1B6F2-2E4A-2A41-BAD1-1342A5D7F75C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CB22C370-837C-1F45-B958-C0DA202DEC1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E2C6E92E-AD79-9949-9179-28B13303F2B0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D72860DC-DDD5-C349-91E4-424B2FC1576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F211E9BD-68A6-5941-8D3F-FD61E01657D6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83E8B917-A7F4-974C-81AE-AAF212F440E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AE008EF1-1C12-2147-A170-A8FB2F68E166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966B2A79-1341-C74D-9075-961093F7B0D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9632B92E-BCF9-984A-8303-B761C5375B05}" type="datetime1">
              <a:rPr lang="en-US" altLang="x-none"/>
              <a:pPr/>
              <a:t>4/18/18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6867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6867">
              <a:defRPr/>
            </a:lvl1pPr>
          </a:lstStyle>
          <a:p>
            <a:fld id="{98781323-B4A7-1E40-B57C-EF4D0596D5F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F0E98A7-4D4A-034F-9D39-93924389D45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E9EC2C-AE0B-8448-A638-18EB77192F5E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7A1EBD-0F4A-BB4B-8A95-8F9A3AC376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73D47-0F32-5342-A3CB-928CDDC8378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08919-3D64-844C-8E7F-5680D2A6EF9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ABB-2205-4CEB-865D-F1154BCE2B7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25C9-ADF9-4D28-AF9C-E12D56233C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E17A5-0699-0444-9A0B-D92333562E9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480398B-84EC-544A-98B1-D201A217D23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3125AE-42D0-E342-9C85-0D1AF852D6A4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9A4E8F-34D1-E142-86F6-BAA8DF20D7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6B6E6B-F3E0-3741-9673-DA79D2CABA54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0763F8-FC2A-5D4E-94CB-D485F86EF5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6E4DFB-2B74-F549-ADF7-377AABB52A27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59F3DA-2271-534C-92F8-715688270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FB2FCE-93BC-2146-A9AE-935CA66A8C93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6BDCE7-FD5A-AE4C-BAF5-3EADE2E7E7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30C1E8-375D-3C46-8B71-0EB1F7EFF56A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DC1903-A10B-CC48-AAAD-D70A910718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A006B-3F47-CE42-B29E-DFC530E0A803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4E620F-50CE-204F-870E-434B9957EE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93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4342130-9A12-D849-9C17-29DC914446A9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3C3E4E0-A166-8E49-9B2A-A72E062F30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9D514B-E58A-464F-A1D6-5FC84B6A3562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144794-ACA5-FB4F-A474-080A0A1D77D8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420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defTabSz="448259">
              <a:defRPr sz="1147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A2BEDC-F86E-EE4C-AD1C-258F56AB56E5}" type="datetime1">
              <a:rPr lang="en-US" altLang="x-none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4/18/18</a:t>
            </a:fld>
            <a:endParaRPr lang="en-US" altLang="x-none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defTabSz="449505" fontAlgn="auto">
              <a:spcBef>
                <a:spcPts val="0"/>
              </a:spcBef>
              <a:spcAft>
                <a:spcPts val="0"/>
              </a:spcAft>
              <a:defRPr sz="1147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defTabSz="448259">
              <a:defRPr sz="1147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ACCDD0-827C-7E49-817C-A93184EC6B36}" type="slidenum">
              <a:rPr lang="en-US" altLang="x-none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05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defTabSz="448259" rtl="0" fontAlgn="base">
        <a:spcBef>
          <a:spcPct val="0"/>
        </a:spcBef>
        <a:spcAft>
          <a:spcPct val="0"/>
        </a:spcAft>
        <a:defRPr sz="4324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48259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48259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48259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48259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Calibri" charset="0"/>
          <a:ea typeface="ＭＳ Ｐゴシック" charset="-128"/>
        </a:defRPr>
      </a:lvl5pPr>
      <a:lvl6pPr marL="403433" algn="ctr" defTabSz="448259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Calibri" charset="0"/>
          <a:ea typeface="ＭＳ Ｐゴシック" charset="-128"/>
        </a:defRPr>
      </a:lvl6pPr>
      <a:lvl7pPr marL="806867" algn="ctr" defTabSz="448259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Calibri" charset="0"/>
          <a:ea typeface="ＭＳ Ｐゴシック" charset="-128"/>
        </a:defRPr>
      </a:lvl7pPr>
      <a:lvl8pPr marL="1210300" algn="ctr" defTabSz="448259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Calibri" charset="0"/>
          <a:ea typeface="ＭＳ Ｐゴシック" charset="-128"/>
        </a:defRPr>
      </a:lvl8pPr>
      <a:lvl9pPr marL="1613733" algn="ctr" defTabSz="448259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36194" indent="-336194" algn="l" defTabSz="448259" rtl="0" fontAlgn="base">
        <a:spcBef>
          <a:spcPct val="20000"/>
        </a:spcBef>
        <a:spcAft>
          <a:spcPct val="0"/>
        </a:spcAft>
        <a:buFont typeface="Arial" charset="0"/>
        <a:buChar char="•"/>
        <a:defRPr sz="3177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29822" indent="-280162" algn="l" defTabSz="448259" rtl="0" fontAlgn="base">
        <a:spcBef>
          <a:spcPct val="20000"/>
        </a:spcBef>
        <a:spcAft>
          <a:spcPct val="0"/>
        </a:spcAft>
        <a:buFont typeface="Arial" charset="0"/>
        <a:buChar char="–"/>
        <a:defRPr sz="273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23450" indent="-224130" algn="l" defTabSz="448259" rtl="0" fontAlgn="base">
        <a:spcBef>
          <a:spcPct val="20000"/>
        </a:spcBef>
        <a:spcAft>
          <a:spcPct val="0"/>
        </a:spcAft>
        <a:buFont typeface="Arial" charset="0"/>
        <a:buChar char="•"/>
        <a:defRPr sz="2382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73110" indent="-224130" algn="l" defTabSz="448259" rtl="0" fontAlgn="base">
        <a:spcBef>
          <a:spcPct val="20000"/>
        </a:spcBef>
        <a:spcAft>
          <a:spcPct val="0"/>
        </a:spcAft>
        <a:buFont typeface="Arial" charset="0"/>
        <a:buChar char="–"/>
        <a:defRPr sz="1941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22770" indent="-224130" algn="l" defTabSz="448259" rtl="0" fontAlgn="base">
        <a:spcBef>
          <a:spcPct val="20000"/>
        </a:spcBef>
        <a:spcAft>
          <a:spcPct val="0"/>
        </a:spcAft>
        <a:buFont typeface="Arial" charset="0"/>
        <a:buChar char="»"/>
        <a:defRPr sz="1941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472279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2" y="609320"/>
            <a:ext cx="7772977" cy="1143000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45" tIns="50823" rIns="101645" bIns="508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2" y="1980640"/>
            <a:ext cx="7772977" cy="4115360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 smtClean="0">
                <a:solidFill>
                  <a:srgbClr val="000080"/>
                </a:solidFill>
                <a:latin typeface="Tahoma" charset="0"/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8681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 smtClean="0">
                <a:solidFill>
                  <a:srgbClr val="000080"/>
                </a:solidFill>
                <a:latin typeface="Tahoma" charset="0"/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solidFill>
                  <a:srgbClr val="000080"/>
                </a:solidFill>
                <a:latin typeface="Tahom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1C5D8A-00B9-6F4A-B34D-9CB05B3363D8}" type="slidenum">
              <a:rPr lang="en-US" altLang="x-none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48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44845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89691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345367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179382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34794" indent="-334794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charset="2"/>
        <a:buChar char="w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7021" indent="-278762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2"/>
        <a:buChar char="w"/>
        <a:defRPr sz="2735">
          <a:solidFill>
            <a:schemeClr val="tx1"/>
          </a:solidFill>
          <a:latin typeface="+mn-lt"/>
          <a:ea typeface="+mn-ea"/>
        </a:defRPr>
      </a:lvl2pPr>
      <a:lvl3pPr marL="1119248" indent="-222729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charset="2"/>
        <a:buChar char="w"/>
        <a:defRPr sz="2382">
          <a:solidFill>
            <a:schemeClr val="tx1"/>
          </a:solidFill>
          <a:latin typeface="+mn-lt"/>
          <a:ea typeface="+mn-ea"/>
        </a:defRPr>
      </a:lvl3pPr>
      <a:lvl4pPr marL="1568907" indent="-222729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2"/>
        <a:buChar char="w"/>
        <a:defRPr sz="1941">
          <a:solidFill>
            <a:schemeClr val="tx1"/>
          </a:solidFill>
          <a:latin typeface="+mn-lt"/>
          <a:ea typeface="+mn-ea"/>
        </a:defRPr>
      </a:lvl4pPr>
      <a:lvl5pPr marL="2017166" indent="-222729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charset="2"/>
        <a:buChar char="w"/>
        <a:defRPr sz="1941">
          <a:solidFill>
            <a:schemeClr val="tx1"/>
          </a:solidFill>
          <a:latin typeface="+mn-lt"/>
          <a:ea typeface="+mn-ea"/>
        </a:defRPr>
      </a:lvl5pPr>
      <a:lvl6pPr marL="2466506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6pPr>
      <a:lvl7pPr marL="2914962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7pPr>
      <a:lvl8pPr marL="3363416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8pPr>
      <a:lvl9pPr marL="3811868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459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911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5367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3820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2276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0731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9188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7642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2" y="609320"/>
            <a:ext cx="777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2" y="1980640"/>
            <a:ext cx="7772977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>
              <a:defRPr sz="1412" smtClean="0">
                <a:solidFill>
                  <a:srgbClr val="FFFF66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8681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>
              <a:defRPr sz="1412" smtClean="0">
                <a:solidFill>
                  <a:srgbClr val="FFFF66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>
              <a:defRPr sz="1412">
                <a:solidFill>
                  <a:srgbClr val="FFFF66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2A62F15-F927-6244-8E2F-C90A9A030C9E}" type="slidenum">
              <a:rPr lang="en-US" altLang="x-none" smtClean="0"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6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9pPr>
    </p:titleStyle>
    <p:bodyStyle>
      <a:lvl1pPr marL="334794" indent="-334794" algn="l" rtl="0" eaLnBrk="0" fontAlgn="base" hangingPunct="0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28421" indent="-278762" algn="l" rtl="0" eaLnBrk="0" fontAlgn="base" hangingPunct="0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ＭＳ Ｐゴシック" charset="-128"/>
        </a:defRPr>
      </a:lvl2pPr>
      <a:lvl3pPr marL="1120648" indent="-222729" algn="l" rtl="0" eaLnBrk="0" fontAlgn="base" hangingPunct="0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ＭＳ Ｐゴシック" charset="-128"/>
        </a:defRPr>
      </a:lvl3pPr>
      <a:lvl4pPr marL="1570308" indent="-222729" algn="l" rtl="0" eaLnBrk="0" fontAlgn="base" hangingPunct="0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ＭＳ Ｐゴシック" charset="-128"/>
        </a:defRPr>
      </a:lvl4pPr>
      <a:lvl5pPr marL="2018568" indent="-222729" algn="l" rtl="0" eaLnBrk="0" fontAlgn="base" hangingPunct="0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2" y="609320"/>
            <a:ext cx="777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2" y="1980640"/>
            <a:ext cx="7772977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 smtClean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8681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 smtClean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03C3633-0A2F-C44C-A5FB-9D5010CDECB6}" type="slidenum">
              <a:rPr lang="en-US" altLang="x-none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39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4794" indent="-334794" algn="l" rtl="0" eaLnBrk="0" fontAlgn="base" hangingPunct="0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8421" indent="-278762" algn="l" rtl="0" eaLnBrk="0" fontAlgn="base" hangingPunct="0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+mn-ea"/>
        </a:defRPr>
      </a:lvl2pPr>
      <a:lvl3pPr marL="1120648" indent="-222729" algn="l" rtl="0" eaLnBrk="0" fontAlgn="base" hangingPunct="0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+mn-ea"/>
        </a:defRPr>
      </a:lvl3pPr>
      <a:lvl4pPr marL="1570308" indent="-222729" algn="l" rtl="0" eaLnBrk="0" fontAlgn="base" hangingPunct="0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+mn-ea"/>
        </a:defRPr>
      </a:lvl4pPr>
      <a:lvl5pPr marL="2018568" indent="-222729" algn="l" rtl="0" eaLnBrk="0" fontAlgn="base" hangingPunct="0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2" y="609320"/>
            <a:ext cx="777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2" y="1980640"/>
            <a:ext cx="7772977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 smtClean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8681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 smtClean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1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2277F31-CF29-654A-A9F6-A3C7B80FF5EE}" type="slidenum">
              <a:rPr lang="en-US" altLang="x-none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017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4794" indent="-334794" algn="l" rtl="0" eaLnBrk="0" fontAlgn="base" hangingPunct="0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8421" indent="-278762" algn="l" rtl="0" eaLnBrk="0" fontAlgn="base" hangingPunct="0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+mn-ea"/>
        </a:defRPr>
      </a:lvl2pPr>
      <a:lvl3pPr marL="1120648" indent="-222729" algn="l" rtl="0" eaLnBrk="0" fontAlgn="base" hangingPunct="0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+mn-ea"/>
        </a:defRPr>
      </a:lvl3pPr>
      <a:lvl4pPr marL="1570308" indent="-222729" algn="l" rtl="0" eaLnBrk="0" fontAlgn="base" hangingPunct="0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+mn-ea"/>
        </a:defRPr>
      </a:lvl4pPr>
      <a:lvl5pPr marL="2018568" indent="-222729" algn="l" rtl="0" eaLnBrk="0" fontAlgn="base" hangingPunct="0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ib.oxfordjournals.org/content/15/1/79.full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93/bib/bbs05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2F4BA3-28F2-2742-AB54-72919E916BA3}"/>
              </a:ext>
            </a:extLst>
          </p:cNvPr>
          <p:cNvSpPr txBox="1">
            <a:spLocks/>
          </p:cNvSpPr>
          <p:nvPr/>
        </p:nvSpPr>
        <p:spPr bwMode="auto">
          <a:xfrm>
            <a:off x="-401286" y="1152173"/>
            <a:ext cx="9872663" cy="1470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dirty="0"/>
              <a:t>MCB 5472</a:t>
            </a:r>
          </a:p>
          <a:p>
            <a:pPr defTabSz="914400"/>
            <a:r>
              <a:rPr lang="en-US" dirty="0"/>
              <a:t>Comments on </a:t>
            </a:r>
            <a:br>
              <a:rPr lang="en-US" dirty="0"/>
            </a:br>
            <a:r>
              <a:rPr lang="en-US" dirty="0"/>
              <a:t>bipartitions,  quartets and </a:t>
            </a:r>
            <a:r>
              <a:rPr lang="en-US" dirty="0" err="1"/>
              <a:t>supertrees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82738" y="581025"/>
            <a:ext cx="6223000" cy="5913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216" tIns="45609" rIns="91216" bIns="45609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4" name="Picture 3" descr="figure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74646"/>
            <a:ext cx="6027738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6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3" y="516430"/>
            <a:ext cx="7772400" cy="411480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sz="1400" dirty="0">
                <a:hlinkClick r:id="rId2"/>
              </a:rPr>
              <a:t>http://bib.oxfordjournals.org/content/15/1/79.full</a:t>
            </a:r>
            <a:r>
              <a:rPr lang="en-US" sz="1400" dirty="0"/>
              <a:t> </a:t>
            </a:r>
            <a:r>
              <a:rPr lang="en-US" dirty="0"/>
              <a:t>for more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85" name="Object 2"/>
          <p:cNvGraphicFramePr>
            <a:graphicFrameLocks noChangeAspect="1"/>
          </p:cNvGraphicFramePr>
          <p:nvPr/>
        </p:nvGraphicFramePr>
        <p:xfrm>
          <a:off x="364191" y="1320894"/>
          <a:ext cx="8417019" cy="347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5" name="Image" r:id="rId4" imgW="8673016" imgH="3911111" progId="">
                  <p:embed/>
                </p:oleObj>
              </mc:Choice>
              <mc:Fallback>
                <p:oleObj name="Image" r:id="rId4" imgW="8673016" imgH="39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91" y="1320894"/>
                        <a:ext cx="8417019" cy="3479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6" name="Text Box 3"/>
          <p:cNvSpPr txBox="1">
            <a:spLocks noChangeArrowheads="1"/>
          </p:cNvSpPr>
          <p:nvPr/>
        </p:nvSpPr>
        <p:spPr bwMode="auto">
          <a:xfrm>
            <a:off x="282949" y="4825534"/>
            <a:ext cx="2234173" cy="155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1" tIns="44896" rIns="89791" bIns="44896">
            <a:spAutoFit/>
          </a:bodyPr>
          <a:lstStyle>
            <a:lvl1pPr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>
                <a:solidFill>
                  <a:srgbClr val="000000"/>
                </a:solidFill>
              </a:rPr>
              <a:t>Phylogenetic information </a:t>
            </a:r>
            <a:br>
              <a:rPr lang="en-US" altLang="x-none" sz="2382">
                <a:solidFill>
                  <a:srgbClr val="000000"/>
                </a:solidFill>
              </a:rPr>
            </a:br>
            <a:r>
              <a:rPr lang="en-US" altLang="x-none" sz="2382">
                <a:solidFill>
                  <a:srgbClr val="000000"/>
                </a:solidFill>
              </a:rPr>
              <a:t>present in genomes </a:t>
            </a:r>
          </a:p>
        </p:txBody>
      </p:sp>
      <p:sp>
        <p:nvSpPr>
          <p:cNvPr id="246787" name="Text Box 4"/>
          <p:cNvSpPr txBox="1">
            <a:spLocks noChangeArrowheads="1"/>
          </p:cNvSpPr>
          <p:nvPr/>
        </p:nvSpPr>
        <p:spPr bwMode="auto">
          <a:xfrm>
            <a:off x="3298732" y="4724681"/>
            <a:ext cx="181400" cy="45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91" tIns="44896" rIns="89791" bIns="44896">
            <a:spAutoFit/>
          </a:bodyPr>
          <a:lstStyle>
            <a:lvl1pPr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x-none" altLang="x-none" sz="2382">
              <a:solidFill>
                <a:srgbClr val="FFFF66"/>
              </a:solidFill>
            </a:endParaRPr>
          </a:p>
        </p:txBody>
      </p:sp>
      <p:sp>
        <p:nvSpPr>
          <p:cNvPr id="246788" name="Text Box 5"/>
          <p:cNvSpPr txBox="1">
            <a:spLocks noChangeArrowheads="1"/>
          </p:cNvSpPr>
          <p:nvPr/>
        </p:nvSpPr>
        <p:spPr bwMode="auto">
          <a:xfrm>
            <a:off x="3003177" y="4825534"/>
            <a:ext cx="2916331" cy="155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1" tIns="44896" rIns="89791" bIns="44896">
            <a:spAutoFit/>
          </a:bodyPr>
          <a:lstStyle>
            <a:lvl1pPr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>
                <a:solidFill>
                  <a:srgbClr val="000000"/>
                </a:solidFill>
              </a:rPr>
              <a:t>Break information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>
                <a:solidFill>
                  <a:srgbClr val="000000"/>
                </a:solidFill>
              </a:rPr>
              <a:t>into small quanta </a:t>
            </a:r>
            <a:br>
              <a:rPr lang="en-US" altLang="x-none" sz="2382">
                <a:solidFill>
                  <a:srgbClr val="000000"/>
                </a:solidFill>
              </a:rPr>
            </a:br>
            <a:r>
              <a:rPr lang="en-US" altLang="x-none" sz="2382">
                <a:solidFill>
                  <a:srgbClr val="000000"/>
                </a:solidFill>
              </a:rPr>
              <a:t>of information </a:t>
            </a:r>
            <a:br>
              <a:rPr lang="en-US" altLang="x-none" sz="2382">
                <a:solidFill>
                  <a:srgbClr val="000000"/>
                </a:solidFill>
              </a:rPr>
            </a:br>
            <a:endParaRPr lang="en-US" altLang="x-none" sz="2382">
              <a:solidFill>
                <a:srgbClr val="000000"/>
              </a:solidFill>
            </a:endParaRPr>
          </a:p>
        </p:txBody>
      </p:sp>
      <p:sp>
        <p:nvSpPr>
          <p:cNvPr id="246789" name="Text Box 6"/>
          <p:cNvSpPr txBox="1">
            <a:spLocks noChangeArrowheads="1"/>
          </p:cNvSpPr>
          <p:nvPr/>
        </p:nvSpPr>
        <p:spPr bwMode="auto">
          <a:xfrm>
            <a:off x="282949" y="410416"/>
            <a:ext cx="8726581" cy="57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1" tIns="44896" rIns="89791" bIns="44896">
            <a:spAutoFit/>
          </a:bodyPr>
          <a:lstStyle>
            <a:lvl1pPr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x-none" sz="3177" b="1">
                <a:solidFill>
                  <a:srgbClr val="000000"/>
                </a:solidFill>
              </a:rPr>
              <a:t>Decomposition of Phylogenetic Data</a:t>
            </a:r>
          </a:p>
        </p:txBody>
      </p:sp>
      <p:sp>
        <p:nvSpPr>
          <p:cNvPr id="246790" name="Text Box 7"/>
          <p:cNvSpPr txBox="1">
            <a:spLocks noChangeArrowheads="1"/>
          </p:cNvSpPr>
          <p:nvPr/>
        </p:nvSpPr>
        <p:spPr bwMode="auto">
          <a:xfrm>
            <a:off x="6245880" y="4825534"/>
            <a:ext cx="2763650" cy="155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1" tIns="44896" rIns="89791" bIns="44896">
            <a:spAutoFit/>
          </a:bodyPr>
          <a:lstStyle>
            <a:lvl1pPr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80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>
                <a:solidFill>
                  <a:srgbClr val="000000"/>
                </a:solidFill>
              </a:rPr>
              <a:t>Analyze spectra to detect transferred genes and plurality consensus.</a:t>
            </a:r>
          </a:p>
        </p:txBody>
      </p:sp>
    </p:spTree>
    <p:extLst>
      <p:ext uri="{BB962C8B-B14F-4D97-AF65-F5344CB8AC3E}">
        <p14:creationId xmlns:p14="http://schemas.microsoft.com/office/powerpoint/2010/main" val="81735292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5164" y="526328"/>
            <a:ext cx="7976241" cy="4251734"/>
          </a:xfrm>
          <a:solidFill>
            <a:srgbClr val="FFCC66">
              <a:alpha val="66000"/>
            </a:srgbClr>
          </a:solidFill>
          <a:ln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  <a:softEdge rad="279400"/>
          </a:effec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971">
                <a:solidFill>
                  <a:srgbClr val="FFFF00"/>
                </a:solidFill>
              </a:rPr>
              <a:t>TOOLS TO ANALYZE PHYLOGENETIC INFORMATION FROM MULTIPLE GENES IN GENOMES:</a:t>
            </a:r>
            <a:br>
              <a:rPr lang="en-US" altLang="x-none" sz="3971">
                <a:solidFill>
                  <a:srgbClr val="FFFF00"/>
                </a:solidFill>
                <a:latin typeface="Tahoma" charset="0"/>
              </a:rPr>
            </a:br>
            <a:r>
              <a:rPr lang="en-US" altLang="x-none" sz="3971">
                <a:solidFill>
                  <a:srgbClr val="FFFF00"/>
                </a:solidFill>
                <a:latin typeface="Tahoma" charset="0"/>
              </a:rPr>
              <a:t> </a:t>
            </a:r>
            <a:br>
              <a:rPr lang="en-US" altLang="x-none" sz="3971">
                <a:solidFill>
                  <a:srgbClr val="800000"/>
                </a:solidFill>
              </a:rPr>
            </a:br>
            <a:r>
              <a:rPr lang="en-US" altLang="x-none" sz="2824" b="1">
                <a:solidFill>
                  <a:srgbClr val="800000"/>
                </a:solidFill>
              </a:rPr>
              <a:t>Bipartition Spectra (Lento Plots)</a:t>
            </a:r>
          </a:p>
        </p:txBody>
      </p:sp>
    </p:spTree>
    <p:extLst>
      <p:ext uri="{BB962C8B-B14F-4D97-AF65-F5344CB8AC3E}">
        <p14:creationId xmlns:p14="http://schemas.microsoft.com/office/powerpoint/2010/main" val="21416492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ext Box 2"/>
          <p:cNvSpPr txBox="1">
            <a:spLocks noChangeArrowheads="1"/>
          </p:cNvSpPr>
          <p:nvPr/>
        </p:nvSpPr>
        <p:spPr bwMode="auto">
          <a:xfrm>
            <a:off x="975564" y="222717"/>
            <a:ext cx="7208282" cy="51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735" b="1">
                <a:solidFill>
                  <a:srgbClr val="FFFF66"/>
                </a:solidFill>
              </a:rPr>
              <a:t>BIPARTITION OF A PHYLOGENETIC TREE</a:t>
            </a:r>
          </a:p>
        </p:txBody>
      </p:sp>
      <p:sp>
        <p:nvSpPr>
          <p:cNvPr id="251906" name="Text Box 3"/>
          <p:cNvSpPr txBox="1">
            <a:spLocks noChangeArrowheads="1"/>
          </p:cNvSpPr>
          <p:nvPr/>
        </p:nvSpPr>
        <p:spPr bwMode="auto">
          <a:xfrm>
            <a:off x="313765" y="1095375"/>
            <a:ext cx="5516096" cy="229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 b="1">
                <a:solidFill>
                  <a:srgbClr val="66FFFF"/>
                </a:solidFill>
              </a:rPr>
              <a:t>Bipartition</a:t>
            </a:r>
            <a:r>
              <a:rPr lang="en-US" altLang="x-none" sz="2382" b="1">
                <a:solidFill>
                  <a:srgbClr val="FFFFFF"/>
                </a:solidFill>
              </a:rPr>
              <a:t> (or split) – </a:t>
            </a:r>
            <a:r>
              <a:rPr lang="en-US" altLang="x-none" sz="2382">
                <a:solidFill>
                  <a:srgbClr val="FFFFFF"/>
                </a:solidFill>
              </a:rPr>
              <a:t>a division of a phylogenetic tree into two parts that are connected by a single branch. 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>
                <a:solidFill>
                  <a:srgbClr val="FFFFFF"/>
                </a:solidFill>
              </a:rPr>
              <a:t>It divides a dataset into two groups, but it does not consider the relationships within each of the two groups. </a:t>
            </a:r>
          </a:p>
        </p:txBody>
      </p:sp>
      <p:sp>
        <p:nvSpPr>
          <p:cNvPr id="251907" name="Line 4"/>
          <p:cNvSpPr>
            <a:spLocks noChangeShapeType="1"/>
          </p:cNvSpPr>
          <p:nvPr/>
        </p:nvSpPr>
        <p:spPr bwMode="auto">
          <a:xfrm>
            <a:off x="1879787" y="4478151"/>
            <a:ext cx="149598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08" name="Line 5"/>
          <p:cNvSpPr>
            <a:spLocks noChangeShapeType="1"/>
          </p:cNvSpPr>
          <p:nvPr/>
        </p:nvSpPr>
        <p:spPr bwMode="auto">
          <a:xfrm flipV="1">
            <a:off x="3375772" y="3746968"/>
            <a:ext cx="711574" cy="73118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09" name="Line 6"/>
          <p:cNvSpPr>
            <a:spLocks noChangeShapeType="1"/>
          </p:cNvSpPr>
          <p:nvPr/>
        </p:nvSpPr>
        <p:spPr bwMode="auto">
          <a:xfrm>
            <a:off x="3375772" y="4478151"/>
            <a:ext cx="711574" cy="7325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10" name="Line 7"/>
          <p:cNvSpPr>
            <a:spLocks noChangeShapeType="1"/>
          </p:cNvSpPr>
          <p:nvPr/>
        </p:nvSpPr>
        <p:spPr bwMode="auto">
          <a:xfrm flipV="1">
            <a:off x="1169615" y="4478151"/>
            <a:ext cx="710172" cy="732584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11" name="Line 8"/>
          <p:cNvSpPr>
            <a:spLocks noChangeShapeType="1"/>
          </p:cNvSpPr>
          <p:nvPr/>
        </p:nvSpPr>
        <p:spPr bwMode="auto">
          <a:xfrm>
            <a:off x="1169615" y="3746968"/>
            <a:ext cx="710172" cy="7311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12" name="Line 9"/>
          <p:cNvSpPr>
            <a:spLocks noChangeShapeType="1"/>
          </p:cNvSpPr>
          <p:nvPr/>
        </p:nvSpPr>
        <p:spPr bwMode="auto">
          <a:xfrm flipV="1">
            <a:off x="3388379" y="3429000"/>
            <a:ext cx="261937" cy="100432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13" name="Line 10"/>
          <p:cNvSpPr>
            <a:spLocks noChangeShapeType="1"/>
          </p:cNvSpPr>
          <p:nvPr/>
        </p:nvSpPr>
        <p:spPr bwMode="auto">
          <a:xfrm>
            <a:off x="3375772" y="4478152"/>
            <a:ext cx="420221" cy="1084169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14" name="Line 11"/>
          <p:cNvSpPr>
            <a:spLocks noChangeShapeType="1"/>
          </p:cNvSpPr>
          <p:nvPr/>
        </p:nvSpPr>
        <p:spPr bwMode="auto">
          <a:xfrm>
            <a:off x="3375772" y="4478151"/>
            <a:ext cx="87546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15" name="Line 12"/>
          <p:cNvSpPr>
            <a:spLocks noChangeShapeType="1"/>
          </p:cNvSpPr>
          <p:nvPr/>
        </p:nvSpPr>
        <p:spPr bwMode="auto">
          <a:xfrm flipH="1">
            <a:off x="1169615" y="4478151"/>
            <a:ext cx="710172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16" name="Text Box 13"/>
          <p:cNvSpPr txBox="1">
            <a:spLocks noChangeArrowheads="1"/>
          </p:cNvSpPr>
          <p:nvPr/>
        </p:nvSpPr>
        <p:spPr bwMode="auto">
          <a:xfrm>
            <a:off x="2186548" y="3678331"/>
            <a:ext cx="848143" cy="81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4677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251917" name="Oval 14"/>
          <p:cNvSpPr>
            <a:spLocks noChangeArrowheads="1"/>
          </p:cNvSpPr>
          <p:nvPr/>
        </p:nvSpPr>
        <p:spPr bwMode="auto">
          <a:xfrm>
            <a:off x="3242703" y="4259637"/>
            <a:ext cx="395007" cy="418819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x-none" altLang="x-none" sz="2382">
              <a:solidFill>
                <a:srgbClr val="FFFF66"/>
              </a:solidFill>
            </a:endParaRPr>
          </a:p>
        </p:txBody>
      </p:sp>
      <p:sp>
        <p:nvSpPr>
          <p:cNvPr id="251918" name="Oval 15"/>
          <p:cNvSpPr>
            <a:spLocks noChangeArrowheads="1"/>
          </p:cNvSpPr>
          <p:nvPr/>
        </p:nvSpPr>
        <p:spPr bwMode="auto">
          <a:xfrm>
            <a:off x="1561821" y="4269442"/>
            <a:ext cx="395007" cy="41882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x-none" altLang="x-none" sz="2382">
              <a:solidFill>
                <a:srgbClr val="FFFF66"/>
              </a:solidFill>
            </a:endParaRPr>
          </a:p>
        </p:txBody>
      </p:sp>
      <p:sp>
        <p:nvSpPr>
          <p:cNvPr id="251919" name="Text Box 16"/>
          <p:cNvSpPr txBox="1">
            <a:spLocks noChangeArrowheads="1"/>
          </p:cNvSpPr>
          <p:nvPr/>
        </p:nvSpPr>
        <p:spPr bwMode="auto">
          <a:xfrm>
            <a:off x="5304585" y="4151780"/>
            <a:ext cx="458040" cy="4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x-none" altLang="x-none" sz="2382">
              <a:solidFill>
                <a:srgbClr val="FFFF66"/>
              </a:solidFill>
            </a:endParaRPr>
          </a:p>
        </p:txBody>
      </p:sp>
      <p:sp>
        <p:nvSpPr>
          <p:cNvPr id="251920" name="Text Box 17"/>
          <p:cNvSpPr txBox="1">
            <a:spLocks noChangeArrowheads="1"/>
          </p:cNvSpPr>
          <p:nvPr/>
        </p:nvSpPr>
        <p:spPr bwMode="auto">
          <a:xfrm>
            <a:off x="5214938" y="4060732"/>
            <a:ext cx="3472259" cy="8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>
                <a:solidFill>
                  <a:srgbClr val="FFFFFF"/>
                </a:solidFill>
              </a:rPr>
              <a:t>compatible to illustrated</a:t>
            </a:r>
            <a:r>
              <a:rPr lang="en-US" altLang="x-none" sz="2382">
                <a:solidFill>
                  <a:srgbClr val="FFFF66"/>
                </a:solidFill>
              </a:rPr>
              <a:t> </a:t>
            </a:r>
            <a:br>
              <a:rPr lang="en-US" altLang="x-none" sz="2382">
                <a:solidFill>
                  <a:srgbClr val="FFFF66"/>
                </a:solidFill>
              </a:rPr>
            </a:br>
            <a:r>
              <a:rPr lang="en-US" altLang="x-none" sz="2382">
                <a:solidFill>
                  <a:srgbClr val="FF0000"/>
                </a:solidFill>
              </a:rPr>
              <a:t>bipartition</a:t>
            </a:r>
          </a:p>
        </p:txBody>
      </p:sp>
      <p:sp>
        <p:nvSpPr>
          <p:cNvPr id="251921" name="Text Box 18"/>
          <p:cNvSpPr txBox="1">
            <a:spLocks noChangeArrowheads="1"/>
          </p:cNvSpPr>
          <p:nvPr/>
        </p:nvSpPr>
        <p:spPr bwMode="auto">
          <a:xfrm>
            <a:off x="5219140" y="5864879"/>
            <a:ext cx="3709503" cy="8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>
                <a:solidFill>
                  <a:srgbClr val="FFFFFF"/>
                </a:solidFill>
              </a:rPr>
              <a:t>incompatible to illustrated</a:t>
            </a:r>
            <a:r>
              <a:rPr lang="en-US" altLang="x-none" sz="2382">
                <a:solidFill>
                  <a:srgbClr val="FFFF66"/>
                </a:solidFill>
              </a:rPr>
              <a:t> </a:t>
            </a:r>
            <a:br>
              <a:rPr lang="en-US" altLang="x-none" sz="2382">
                <a:solidFill>
                  <a:srgbClr val="FFFF66"/>
                </a:solidFill>
              </a:rPr>
            </a:br>
            <a:r>
              <a:rPr lang="en-US" altLang="x-none" sz="2382">
                <a:solidFill>
                  <a:srgbClr val="FF0000"/>
                </a:solidFill>
              </a:rPr>
              <a:t>bipartition</a:t>
            </a:r>
          </a:p>
        </p:txBody>
      </p:sp>
      <p:sp>
        <p:nvSpPr>
          <p:cNvPr id="251922" name="Line 19"/>
          <p:cNvSpPr>
            <a:spLocks noChangeShapeType="1"/>
          </p:cNvSpPr>
          <p:nvPr/>
        </p:nvSpPr>
        <p:spPr bwMode="auto">
          <a:xfrm>
            <a:off x="6495210" y="1448361"/>
            <a:ext cx="147077" cy="22832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23" name="Line 20"/>
          <p:cNvSpPr>
            <a:spLocks noChangeShapeType="1"/>
          </p:cNvSpPr>
          <p:nvPr/>
        </p:nvSpPr>
        <p:spPr bwMode="auto">
          <a:xfrm flipV="1">
            <a:off x="6495210" y="990320"/>
            <a:ext cx="369794" cy="45804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24" name="Line 21"/>
          <p:cNvSpPr>
            <a:spLocks noChangeShapeType="1"/>
          </p:cNvSpPr>
          <p:nvPr/>
        </p:nvSpPr>
        <p:spPr bwMode="auto">
          <a:xfrm flipV="1">
            <a:off x="6642287" y="1067361"/>
            <a:ext cx="592511" cy="60932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25" name="Line 22"/>
          <p:cNvSpPr>
            <a:spLocks noChangeShapeType="1"/>
          </p:cNvSpPr>
          <p:nvPr/>
        </p:nvSpPr>
        <p:spPr bwMode="auto">
          <a:xfrm>
            <a:off x="6642287" y="1676681"/>
            <a:ext cx="0" cy="6093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26" name="Line 23"/>
          <p:cNvSpPr>
            <a:spLocks noChangeShapeType="1"/>
          </p:cNvSpPr>
          <p:nvPr/>
        </p:nvSpPr>
        <p:spPr bwMode="auto">
          <a:xfrm flipV="1">
            <a:off x="6346732" y="2286000"/>
            <a:ext cx="261937" cy="152681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27" name="Line 24"/>
          <p:cNvSpPr>
            <a:spLocks noChangeShapeType="1"/>
          </p:cNvSpPr>
          <p:nvPr/>
        </p:nvSpPr>
        <p:spPr bwMode="auto">
          <a:xfrm flipV="1">
            <a:off x="6199655" y="2667000"/>
            <a:ext cx="221316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28" name="Line 25"/>
          <p:cNvSpPr>
            <a:spLocks noChangeShapeType="1"/>
          </p:cNvSpPr>
          <p:nvPr/>
        </p:nvSpPr>
        <p:spPr bwMode="auto">
          <a:xfrm>
            <a:off x="6420971" y="2667000"/>
            <a:ext cx="221316" cy="45664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29" name="Line 26"/>
          <p:cNvSpPr>
            <a:spLocks noChangeShapeType="1"/>
          </p:cNvSpPr>
          <p:nvPr/>
        </p:nvSpPr>
        <p:spPr bwMode="auto">
          <a:xfrm>
            <a:off x="6642287" y="2286001"/>
            <a:ext cx="222717" cy="22832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30" name="Line 27"/>
          <p:cNvSpPr>
            <a:spLocks noChangeShapeType="1"/>
          </p:cNvSpPr>
          <p:nvPr/>
        </p:nvSpPr>
        <p:spPr bwMode="auto">
          <a:xfrm>
            <a:off x="6865004" y="2514321"/>
            <a:ext cx="74239" cy="53368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31" name="Text Box 28"/>
          <p:cNvSpPr txBox="1">
            <a:spLocks noChangeArrowheads="1"/>
          </p:cNvSpPr>
          <p:nvPr/>
        </p:nvSpPr>
        <p:spPr bwMode="auto">
          <a:xfrm>
            <a:off x="874059" y="6171640"/>
            <a:ext cx="3032592" cy="4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x-none" altLang="x-none" sz="2382">
              <a:solidFill>
                <a:srgbClr val="FFFF66"/>
              </a:solidFill>
            </a:endParaRPr>
          </a:p>
        </p:txBody>
      </p:sp>
      <p:sp>
        <p:nvSpPr>
          <p:cNvPr id="251932" name="Text Box 29"/>
          <p:cNvSpPr txBox="1">
            <a:spLocks noChangeArrowheads="1"/>
          </p:cNvSpPr>
          <p:nvPr/>
        </p:nvSpPr>
        <p:spPr bwMode="auto">
          <a:xfrm>
            <a:off x="1022537" y="5562321"/>
            <a:ext cx="3253909" cy="4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x-none" sz="2382" b="1">
                <a:solidFill>
                  <a:srgbClr val="81FF76"/>
                </a:solidFill>
                <a:latin typeface="Courier" charset="0"/>
              </a:rPr>
              <a:t>* *</a:t>
            </a:r>
            <a:r>
              <a:rPr lang="en-US" altLang="x-none" sz="2382" b="1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altLang="x-none" sz="2382" b="1">
                <a:solidFill>
                  <a:srgbClr val="FF8000"/>
                </a:solidFill>
                <a:latin typeface="Courier" charset="0"/>
              </a:rPr>
              <a:t>* </a:t>
            </a:r>
            <a:r>
              <a:rPr lang="en-US" altLang="x-none" sz="2382" b="1">
                <a:solidFill>
                  <a:srgbClr val="FFFF66"/>
                </a:solidFill>
                <a:latin typeface="Courier" charset="0"/>
              </a:rPr>
              <a:t>. . . </a:t>
            </a:r>
            <a:r>
              <a:rPr lang="en-US" altLang="x-none" sz="2382" b="1">
                <a:solidFill>
                  <a:srgbClr val="81FF76"/>
                </a:solidFill>
                <a:latin typeface="Courier" charset="0"/>
              </a:rPr>
              <a:t>. </a:t>
            </a:r>
            <a:r>
              <a:rPr lang="en-US" altLang="x-none" sz="2382" b="1">
                <a:solidFill>
                  <a:srgbClr val="FF8000"/>
                </a:solidFill>
                <a:latin typeface="Courier" charset="0"/>
              </a:rPr>
              <a:t>.</a:t>
            </a:r>
          </a:p>
        </p:txBody>
      </p:sp>
      <p:sp>
        <p:nvSpPr>
          <p:cNvPr id="251933" name="Text Box 30"/>
          <p:cNvSpPr txBox="1">
            <a:spLocks noChangeArrowheads="1"/>
          </p:cNvSpPr>
          <p:nvPr/>
        </p:nvSpPr>
        <p:spPr bwMode="auto">
          <a:xfrm>
            <a:off x="799820" y="6401361"/>
            <a:ext cx="179294" cy="4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x-none" altLang="x-none" sz="2382">
              <a:solidFill>
                <a:srgbClr val="FFFF66"/>
              </a:solidFill>
            </a:endParaRPr>
          </a:p>
        </p:txBody>
      </p:sp>
      <p:sp>
        <p:nvSpPr>
          <p:cNvPr id="251934" name="Text Box 31"/>
          <p:cNvSpPr txBox="1">
            <a:spLocks noChangeArrowheads="1"/>
          </p:cNvSpPr>
          <p:nvPr/>
        </p:nvSpPr>
        <p:spPr bwMode="auto">
          <a:xfrm>
            <a:off x="5219140" y="5116887"/>
            <a:ext cx="3253909" cy="8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x-none" sz="2382" b="1">
                <a:solidFill>
                  <a:srgbClr val="FF8000"/>
                </a:solidFill>
                <a:latin typeface="Courier" charset="0"/>
              </a:rPr>
              <a:t>Orange</a:t>
            </a:r>
            <a:r>
              <a:rPr lang="en-US" altLang="x-none" sz="2382" b="1">
                <a:solidFill>
                  <a:srgbClr val="81FF76"/>
                </a:solidFill>
                <a:latin typeface="Courier" charset="0"/>
              </a:rPr>
              <a:t> vs Rest</a:t>
            </a:r>
            <a:br>
              <a:rPr lang="en-US" altLang="x-none" sz="2382" b="1">
                <a:solidFill>
                  <a:srgbClr val="81FF76"/>
                </a:solidFill>
                <a:latin typeface="Courier" charset="0"/>
              </a:rPr>
            </a:br>
            <a:r>
              <a:rPr lang="en-US" altLang="x-none" sz="2382" b="1">
                <a:solidFill>
                  <a:srgbClr val="81FF76"/>
                </a:solidFill>
                <a:latin typeface="Courier" charset="0"/>
              </a:rPr>
              <a:t>. .</a:t>
            </a:r>
            <a:r>
              <a:rPr lang="en-US" altLang="x-none" sz="2382" b="1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altLang="x-none" sz="2382" b="1">
                <a:solidFill>
                  <a:srgbClr val="FF8000"/>
                </a:solidFill>
                <a:latin typeface="Courier" charset="0"/>
              </a:rPr>
              <a:t>* </a:t>
            </a:r>
            <a:r>
              <a:rPr lang="en-US" altLang="x-none" sz="2382" b="1">
                <a:solidFill>
                  <a:srgbClr val="FFFF66"/>
                </a:solidFill>
                <a:latin typeface="Courier" charset="0"/>
              </a:rPr>
              <a:t>. . . </a:t>
            </a:r>
            <a:r>
              <a:rPr lang="en-US" altLang="x-none" sz="2382" b="1">
                <a:solidFill>
                  <a:srgbClr val="81FF76"/>
                </a:solidFill>
                <a:latin typeface="Courier" charset="0"/>
              </a:rPr>
              <a:t>.</a:t>
            </a:r>
            <a:r>
              <a:rPr lang="en-US" altLang="x-none" sz="2382" b="1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altLang="x-none" sz="2382" b="1">
                <a:solidFill>
                  <a:srgbClr val="FF8000"/>
                </a:solidFill>
                <a:latin typeface="Courier" charset="0"/>
              </a:rPr>
              <a:t>*</a:t>
            </a:r>
          </a:p>
        </p:txBody>
      </p:sp>
      <p:sp>
        <p:nvSpPr>
          <p:cNvPr id="251935" name="Text Box 32"/>
          <p:cNvSpPr txBox="1">
            <a:spLocks noChangeArrowheads="1"/>
          </p:cNvSpPr>
          <p:nvPr/>
        </p:nvSpPr>
        <p:spPr bwMode="auto">
          <a:xfrm>
            <a:off x="5251357" y="3378574"/>
            <a:ext cx="3253908" cy="8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x-none" sz="2382" b="1" dirty="0">
                <a:solidFill>
                  <a:srgbClr val="FFFF66"/>
                </a:solidFill>
                <a:latin typeface="Courier" charset="0"/>
              </a:rPr>
              <a:t>Yellow</a:t>
            </a:r>
            <a:r>
              <a:rPr lang="en-US" altLang="x-none" sz="2382" b="1" dirty="0">
                <a:solidFill>
                  <a:srgbClr val="81FF76"/>
                </a:solidFill>
                <a:latin typeface="Courier" charset="0"/>
              </a:rPr>
              <a:t> </a:t>
            </a:r>
            <a:r>
              <a:rPr lang="en-US" altLang="x-none" sz="2382" b="1" i="1" dirty="0">
                <a:solidFill>
                  <a:srgbClr val="81FF76"/>
                </a:solidFill>
                <a:latin typeface="Courier" charset="0"/>
              </a:rPr>
              <a:t>vs</a:t>
            </a:r>
            <a:r>
              <a:rPr lang="en-US" altLang="x-none" sz="2382" b="1" dirty="0">
                <a:solidFill>
                  <a:srgbClr val="81FF76"/>
                </a:solidFill>
                <a:latin typeface="Courier" charset="0"/>
              </a:rPr>
              <a:t> Rest </a:t>
            </a:r>
            <a:br>
              <a:rPr lang="en-US" altLang="x-none" sz="2382" b="1" dirty="0">
                <a:solidFill>
                  <a:srgbClr val="81FF76"/>
                </a:solidFill>
                <a:latin typeface="Courier" charset="0"/>
              </a:rPr>
            </a:br>
            <a:r>
              <a:rPr lang="en-US" altLang="x-none" sz="2382" b="1" dirty="0">
                <a:solidFill>
                  <a:srgbClr val="81FF76"/>
                </a:solidFill>
                <a:latin typeface="Courier" charset="0"/>
              </a:rPr>
              <a:t>* *</a:t>
            </a:r>
            <a:r>
              <a:rPr lang="en-US" altLang="x-none" sz="2382" b="1" dirty="0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altLang="x-none" sz="2382" b="1" dirty="0">
                <a:solidFill>
                  <a:srgbClr val="FF8000"/>
                </a:solidFill>
                <a:latin typeface="Courier" charset="0"/>
              </a:rPr>
              <a:t>* </a:t>
            </a:r>
            <a:r>
              <a:rPr lang="en-US" altLang="x-none" sz="2382" b="1" dirty="0">
                <a:solidFill>
                  <a:srgbClr val="FFFF66"/>
                </a:solidFill>
                <a:latin typeface="Courier" charset="0"/>
              </a:rPr>
              <a:t>. . . </a:t>
            </a:r>
            <a:r>
              <a:rPr lang="en-US" altLang="x-none" sz="2382" b="1" dirty="0">
                <a:solidFill>
                  <a:srgbClr val="81FF76"/>
                </a:solidFill>
                <a:latin typeface="Courier" charset="0"/>
              </a:rPr>
              <a:t>*</a:t>
            </a:r>
            <a:r>
              <a:rPr lang="en-US" altLang="x-none" sz="2382" b="1" dirty="0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altLang="x-none" sz="2382" b="1" dirty="0">
                <a:solidFill>
                  <a:srgbClr val="FF8000"/>
                </a:solidFill>
                <a:latin typeface="Courier" charset="0"/>
              </a:rPr>
              <a:t>*</a:t>
            </a:r>
          </a:p>
        </p:txBody>
      </p:sp>
      <p:sp>
        <p:nvSpPr>
          <p:cNvPr id="251936" name="Line 33"/>
          <p:cNvSpPr>
            <a:spLocks noChangeShapeType="1"/>
          </p:cNvSpPr>
          <p:nvPr/>
        </p:nvSpPr>
        <p:spPr bwMode="auto">
          <a:xfrm>
            <a:off x="6272493" y="1067360"/>
            <a:ext cx="222717" cy="3810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37" name="Line 34"/>
          <p:cNvSpPr>
            <a:spLocks noChangeShapeType="1"/>
          </p:cNvSpPr>
          <p:nvPr/>
        </p:nvSpPr>
        <p:spPr bwMode="auto">
          <a:xfrm>
            <a:off x="6346732" y="2438681"/>
            <a:ext cx="74239" cy="22831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38" name="Line 35"/>
          <p:cNvSpPr>
            <a:spLocks noChangeShapeType="1"/>
          </p:cNvSpPr>
          <p:nvPr/>
        </p:nvSpPr>
        <p:spPr bwMode="auto">
          <a:xfrm flipV="1">
            <a:off x="5902698" y="2438681"/>
            <a:ext cx="444034" cy="45664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1939" name="Line 36"/>
          <p:cNvSpPr>
            <a:spLocks noChangeShapeType="1"/>
          </p:cNvSpPr>
          <p:nvPr/>
        </p:nvSpPr>
        <p:spPr bwMode="auto">
          <a:xfrm>
            <a:off x="6865004" y="2514320"/>
            <a:ext cx="369794" cy="45804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770" tIns="44886" rIns="89770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9667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ChangeArrowheads="1"/>
          </p:cNvSpPr>
          <p:nvPr/>
        </p:nvSpPr>
        <p:spPr bwMode="auto">
          <a:xfrm>
            <a:off x="1983441" y="609320"/>
            <a:ext cx="6759949" cy="62248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770" tIns="44886" rIns="89770" bIns="44886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x-none" altLang="x-none" sz="2382">
              <a:solidFill>
                <a:srgbClr val="FFFF66"/>
              </a:solidFill>
            </a:endParaRPr>
          </a:p>
        </p:txBody>
      </p:sp>
      <p:sp>
        <p:nvSpPr>
          <p:cNvPr id="253954" name="Text Box 3"/>
          <p:cNvSpPr txBox="1">
            <a:spLocks noChangeArrowheads="1"/>
          </p:cNvSpPr>
          <p:nvPr/>
        </p:nvSpPr>
        <p:spPr bwMode="auto">
          <a:xfrm>
            <a:off x="331975" y="113460"/>
            <a:ext cx="8572500" cy="4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382">
                <a:solidFill>
                  <a:srgbClr val="FFFF66"/>
                </a:solidFill>
              </a:rPr>
              <a:t>“</a:t>
            </a:r>
            <a:r>
              <a:rPr lang="en-US" altLang="ja-JP" sz="2382">
                <a:solidFill>
                  <a:srgbClr val="FFFF66"/>
                </a:solidFill>
              </a:rPr>
              <a:t>Lento</a:t>
            </a:r>
            <a:r>
              <a:rPr lang="ja-JP" altLang="en-US" sz="2382">
                <a:solidFill>
                  <a:srgbClr val="FFFF66"/>
                </a:solidFill>
              </a:rPr>
              <a:t>”</a:t>
            </a:r>
            <a:r>
              <a:rPr lang="en-US" altLang="ja-JP" sz="2382">
                <a:solidFill>
                  <a:srgbClr val="FFFF66"/>
                </a:solidFill>
              </a:rPr>
              <a:t>-plot of 34 supported bipartitions (out of 4082 possible)</a:t>
            </a:r>
            <a:endParaRPr lang="en-US" altLang="x-none" sz="2382">
              <a:solidFill>
                <a:srgbClr val="FFFF66"/>
              </a:solidFill>
            </a:endParaRPr>
          </a:p>
        </p:txBody>
      </p:sp>
      <p:sp>
        <p:nvSpPr>
          <p:cNvPr id="253955" name="Rectangle 4"/>
          <p:cNvSpPr>
            <a:spLocks noChangeArrowheads="1"/>
          </p:cNvSpPr>
          <p:nvPr/>
        </p:nvSpPr>
        <p:spPr bwMode="auto">
          <a:xfrm>
            <a:off x="238125" y="641537"/>
            <a:ext cx="1470772" cy="413777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770" tIns="44886" rIns="89770" bIns="44886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412" b="1">
                <a:solidFill>
                  <a:srgbClr val="000000"/>
                </a:solidFill>
              </a:rPr>
              <a:t>13 gamma-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412" b="1">
                <a:solidFill>
                  <a:srgbClr val="000000"/>
                </a:solidFill>
              </a:rPr>
              <a:t>proteobacterial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412" b="1">
                <a:solidFill>
                  <a:srgbClr val="000000"/>
                </a:solidFill>
              </a:rPr>
              <a:t>genomes </a:t>
            </a:r>
            <a:br>
              <a:rPr lang="en-US" altLang="x-none" sz="1412" b="1">
                <a:solidFill>
                  <a:srgbClr val="000000"/>
                </a:solidFill>
              </a:rPr>
            </a:br>
            <a:r>
              <a:rPr lang="en-US" altLang="x-none" sz="1412">
                <a:solidFill>
                  <a:srgbClr val="000000"/>
                </a:solidFill>
              </a:rPr>
              <a:t>(258 putative </a:t>
            </a:r>
            <a:br>
              <a:rPr lang="en-US" altLang="x-none" sz="1412">
                <a:solidFill>
                  <a:srgbClr val="000000"/>
                </a:solidFill>
              </a:rPr>
            </a:br>
            <a:r>
              <a:rPr lang="en-US" altLang="x-none" sz="1412">
                <a:solidFill>
                  <a:srgbClr val="000000"/>
                </a:solidFill>
              </a:rPr>
              <a:t>orthologs):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x-none" sz="1412" b="1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E.coli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Buchnera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Haemophilus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Pasteurella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Salmonella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Yersinia pestis </a:t>
            </a:r>
            <a:br>
              <a:rPr lang="en-US" altLang="x-none" sz="1412">
                <a:solidFill>
                  <a:srgbClr val="000000"/>
                </a:solidFill>
              </a:rPr>
            </a:br>
            <a:r>
              <a:rPr lang="en-US" altLang="x-none" sz="1412">
                <a:solidFill>
                  <a:srgbClr val="000000"/>
                </a:solidFill>
              </a:rPr>
              <a:t>  (2 strains)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Vibrio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Xanthomonas </a:t>
            </a:r>
            <a:br>
              <a:rPr lang="en-US" altLang="x-none" sz="1412">
                <a:solidFill>
                  <a:srgbClr val="000000"/>
                </a:solidFill>
              </a:rPr>
            </a:br>
            <a:r>
              <a:rPr lang="en-US" altLang="x-none" sz="1412">
                <a:solidFill>
                  <a:srgbClr val="000000"/>
                </a:solidFill>
              </a:rPr>
              <a:t>  (2 sp.)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Pseudomonas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000000"/>
                </a:solidFill>
              </a:rPr>
              <a:t>Wigglesworthia</a:t>
            </a:r>
          </a:p>
        </p:txBody>
      </p:sp>
      <p:sp>
        <p:nvSpPr>
          <p:cNvPr id="253956" name="Rectangle 5"/>
          <p:cNvSpPr>
            <a:spLocks noChangeArrowheads="1"/>
          </p:cNvSpPr>
          <p:nvPr/>
        </p:nvSpPr>
        <p:spPr bwMode="auto">
          <a:xfrm>
            <a:off x="238125" y="4898372"/>
            <a:ext cx="1470772" cy="174811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9770" tIns="44886" rIns="89770" bIns="44886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412" b="1">
                <a:solidFill>
                  <a:srgbClr val="FF0000"/>
                </a:solidFill>
              </a:rPr>
              <a:t>There are 13,749,310,575 possible unrooted tree topologies for 13 genomes</a:t>
            </a:r>
          </a:p>
        </p:txBody>
      </p:sp>
      <p:pic>
        <p:nvPicPr>
          <p:cNvPr id="253957" name="Picture 6" descr="proteo_beano_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37" y="633132"/>
            <a:ext cx="6065184" cy="6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3958" name="Object 2"/>
          <p:cNvGraphicFramePr>
            <a:graphicFrameLocks noChangeAspect="1"/>
          </p:cNvGraphicFramePr>
          <p:nvPr/>
        </p:nvGraphicFramePr>
        <p:xfrm>
          <a:off x="7825909" y="869858"/>
          <a:ext cx="917481" cy="20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9" name="Photo Editor Photo" r:id="rId5" imgW="746667" imgH="1600339" progId="">
                  <p:embed/>
                </p:oleObj>
              </mc:Choice>
              <mc:Fallback>
                <p:oleObj name="Photo Editor Photo" r:id="rId5" imgW="746667" imgH="16003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909" y="869858"/>
                        <a:ext cx="917481" cy="20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4328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ext Box 2"/>
          <p:cNvSpPr txBox="1">
            <a:spLocks noChangeArrowheads="1"/>
          </p:cNvSpPr>
          <p:nvPr/>
        </p:nvSpPr>
        <p:spPr bwMode="auto">
          <a:xfrm>
            <a:off x="303960" y="140074"/>
            <a:ext cx="4010305" cy="119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2382" b="1">
                <a:solidFill>
                  <a:srgbClr val="FFFF66"/>
                </a:solidFill>
              </a:rPr>
              <a:t>Consensus clusters of eight significantly supported bipartitions</a:t>
            </a:r>
          </a:p>
        </p:txBody>
      </p:sp>
      <p:sp>
        <p:nvSpPr>
          <p:cNvPr id="256002" name="Text Box 3"/>
          <p:cNvSpPr txBox="1">
            <a:spLocks noChangeArrowheads="1"/>
          </p:cNvSpPr>
          <p:nvPr/>
        </p:nvSpPr>
        <p:spPr bwMode="auto">
          <a:xfrm>
            <a:off x="4719078" y="193302"/>
            <a:ext cx="4137505" cy="5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588" b="1">
                <a:solidFill>
                  <a:srgbClr val="FFFF66"/>
                </a:solidFill>
              </a:rPr>
              <a:t>Phylogeny of putatively transferred gene</a:t>
            </a:r>
            <a:br>
              <a:rPr lang="en-US" altLang="x-none" sz="1588" b="1">
                <a:solidFill>
                  <a:srgbClr val="FFFF66"/>
                </a:solidFill>
              </a:rPr>
            </a:br>
            <a:r>
              <a:rPr lang="en-US" altLang="x-none" sz="1588" b="1">
                <a:solidFill>
                  <a:srgbClr val="FFFF66"/>
                </a:solidFill>
              </a:rPr>
              <a:t>(virulence factor homologs (mviN))</a:t>
            </a:r>
            <a:r>
              <a:rPr lang="en-US" altLang="x-none" sz="1588">
                <a:solidFill>
                  <a:srgbClr val="FFFF66"/>
                </a:solidFill>
              </a:rPr>
              <a:t> </a:t>
            </a:r>
          </a:p>
        </p:txBody>
      </p:sp>
      <p:grpSp>
        <p:nvGrpSpPr>
          <p:cNvPr id="256003" name="Group 4"/>
          <p:cNvGrpSpPr>
            <a:grpSpLocks/>
          </p:cNvGrpSpPr>
          <p:nvPr/>
        </p:nvGrpSpPr>
        <p:grpSpPr bwMode="auto">
          <a:xfrm>
            <a:off x="4836740" y="883864"/>
            <a:ext cx="3919257" cy="5255559"/>
            <a:chOff x="2764" y="270"/>
            <a:chExt cx="2920" cy="3893"/>
          </a:xfrm>
        </p:grpSpPr>
        <p:grpSp>
          <p:nvGrpSpPr>
            <p:cNvPr id="256006" name="Group 5"/>
            <p:cNvGrpSpPr>
              <a:grpSpLocks/>
            </p:cNvGrpSpPr>
            <p:nvPr/>
          </p:nvGrpSpPr>
          <p:grpSpPr bwMode="auto">
            <a:xfrm>
              <a:off x="2764" y="270"/>
              <a:ext cx="2920" cy="3893"/>
              <a:chOff x="2683" y="427"/>
              <a:chExt cx="2920" cy="3893"/>
            </a:xfrm>
          </p:grpSpPr>
          <p:sp>
            <p:nvSpPr>
              <p:cNvPr id="256009" name="Rectangle 6"/>
              <p:cNvSpPr>
                <a:spLocks noChangeArrowheads="1"/>
              </p:cNvSpPr>
              <p:nvPr/>
            </p:nvSpPr>
            <p:spPr bwMode="auto">
              <a:xfrm>
                <a:off x="2683" y="427"/>
                <a:ext cx="2920" cy="38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x-none" sz="2382">
                  <a:solidFill>
                    <a:srgbClr val="FFFF66"/>
                  </a:solidFill>
                </a:endParaRPr>
              </a:p>
            </p:txBody>
          </p:sp>
          <p:pic>
            <p:nvPicPr>
              <p:cNvPr id="256010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0" y="499"/>
                <a:ext cx="2761" cy="3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007" name="Oval 8"/>
            <p:cNvSpPr>
              <a:spLocks noChangeArrowheads="1"/>
            </p:cNvSpPr>
            <p:nvPr/>
          </p:nvSpPr>
          <p:spPr bwMode="auto">
            <a:xfrm>
              <a:off x="3637" y="1663"/>
              <a:ext cx="214" cy="1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x-none" altLang="x-none" sz="2382">
                <a:solidFill>
                  <a:srgbClr val="FFFF66"/>
                </a:solidFill>
              </a:endParaRPr>
            </a:p>
          </p:txBody>
        </p:sp>
        <p:sp>
          <p:nvSpPr>
            <p:cNvPr id="256008" name="Line 9"/>
            <p:cNvSpPr>
              <a:spLocks noChangeShapeType="1"/>
            </p:cNvSpPr>
            <p:nvPr/>
          </p:nvSpPr>
          <p:spPr bwMode="auto">
            <a:xfrm>
              <a:off x="4031" y="2271"/>
              <a:ext cx="9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206">
                <a:solidFill>
                  <a:srgbClr val="FFFF66"/>
                </a:solidFill>
                <a:ea typeface="ＭＳ Ｐゴシック" charset="-128"/>
              </a:endParaRPr>
            </a:p>
          </p:txBody>
        </p:sp>
      </p:grpSp>
      <p:graphicFrame>
        <p:nvGraphicFramePr>
          <p:cNvPr id="256004" name="Object 2"/>
          <p:cNvGraphicFramePr>
            <a:graphicFrameLocks noChangeAspect="1"/>
          </p:cNvGraphicFramePr>
          <p:nvPr/>
        </p:nvGraphicFramePr>
        <p:xfrm>
          <a:off x="278747" y="1575828"/>
          <a:ext cx="4091547" cy="451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3" name="Photo Editor Photo" r:id="rId5" imgW="4214225" imgH="4511431" progId="">
                  <p:embed/>
                </p:oleObj>
              </mc:Choice>
              <mc:Fallback>
                <p:oleObj name="Photo Editor Photo" r:id="rId5" imgW="4214225" imgH="45114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47" y="1575828"/>
                        <a:ext cx="4091547" cy="4511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5" name="Text Box 11"/>
          <p:cNvSpPr txBox="1">
            <a:spLocks noChangeArrowheads="1"/>
          </p:cNvSpPr>
          <p:nvPr/>
        </p:nvSpPr>
        <p:spPr bwMode="auto">
          <a:xfrm>
            <a:off x="913280" y="6297706"/>
            <a:ext cx="2622667" cy="33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588" b="1">
                <a:solidFill>
                  <a:srgbClr val="FFFF66"/>
                </a:solidFill>
              </a:rPr>
              <a:t>only 258 genes analyzed </a:t>
            </a:r>
            <a:endParaRPr lang="en-US" altLang="x-none" sz="1588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0781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ext Box 2"/>
          <p:cNvSpPr txBox="1">
            <a:spLocks noChangeArrowheads="1"/>
          </p:cNvSpPr>
          <p:nvPr/>
        </p:nvSpPr>
        <p:spPr bwMode="auto">
          <a:xfrm>
            <a:off x="205908" y="941295"/>
            <a:ext cx="1927412" cy="417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412" b="1">
                <a:solidFill>
                  <a:srgbClr val="FFFFFF"/>
                </a:solidFill>
              </a:rPr>
              <a:t>10 cyanobacteria: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x-none" sz="1412">
              <a:solidFill>
                <a:srgbClr val="FFFFFF"/>
              </a:solidFill>
            </a:endParaRP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 i="1">
                <a:solidFill>
                  <a:srgbClr val="FFFFFF"/>
                </a:solidFill>
              </a:rPr>
              <a:t>Anabaena</a:t>
            </a: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 i="1">
                <a:solidFill>
                  <a:srgbClr val="FFFFFF"/>
                </a:solidFill>
              </a:rPr>
              <a:t>Trichodesmium</a:t>
            </a: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 i="1">
                <a:solidFill>
                  <a:srgbClr val="FFFFFF"/>
                </a:solidFill>
              </a:rPr>
              <a:t>Synechocystis</a:t>
            </a:r>
            <a:r>
              <a:rPr lang="en-US" altLang="x-none" sz="1412">
                <a:solidFill>
                  <a:srgbClr val="FFFFFF"/>
                </a:solidFill>
              </a:rPr>
              <a:t> sp.</a:t>
            </a: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 i="1">
                <a:solidFill>
                  <a:srgbClr val="FFFFFF"/>
                </a:solidFill>
              </a:rPr>
              <a:t>Prochlorococcus</a:t>
            </a:r>
            <a:br>
              <a:rPr lang="en-US" altLang="x-none" sz="1412" i="1">
                <a:solidFill>
                  <a:srgbClr val="FFFFFF"/>
                </a:solidFill>
              </a:rPr>
            </a:br>
            <a:r>
              <a:rPr lang="en-US" altLang="x-none" sz="1412" i="1">
                <a:solidFill>
                  <a:srgbClr val="FFFFFF"/>
                </a:solidFill>
              </a:rPr>
              <a:t>  marinus</a:t>
            </a:r>
            <a:r>
              <a:rPr lang="en-US" altLang="x-none" sz="1412">
                <a:solidFill>
                  <a:srgbClr val="FFFFFF"/>
                </a:solidFill>
              </a:rPr>
              <a:t> </a:t>
            </a:r>
            <a:br>
              <a:rPr lang="en-US" altLang="x-none" sz="1412">
                <a:solidFill>
                  <a:srgbClr val="FFFFFF"/>
                </a:solidFill>
              </a:rPr>
            </a:br>
            <a:r>
              <a:rPr lang="en-US" altLang="x-none" sz="1412">
                <a:solidFill>
                  <a:srgbClr val="FFFFFF"/>
                </a:solidFill>
              </a:rPr>
              <a:t>  (3 strains)</a:t>
            </a: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>
                <a:solidFill>
                  <a:srgbClr val="FFFFFF"/>
                </a:solidFill>
              </a:rPr>
              <a:t>Marine </a:t>
            </a:r>
            <a:br>
              <a:rPr lang="en-US" altLang="x-none" sz="1412">
                <a:solidFill>
                  <a:srgbClr val="FFFFFF"/>
                </a:solidFill>
              </a:rPr>
            </a:br>
            <a:r>
              <a:rPr lang="en-US" altLang="x-none" sz="1412">
                <a:solidFill>
                  <a:srgbClr val="FFFFFF"/>
                </a:solidFill>
              </a:rPr>
              <a:t>  </a:t>
            </a:r>
            <a:r>
              <a:rPr lang="en-US" altLang="x-none" sz="1412" i="1">
                <a:solidFill>
                  <a:srgbClr val="FFFFFF"/>
                </a:solidFill>
              </a:rPr>
              <a:t>Synechococcus</a:t>
            </a: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 i="1">
                <a:solidFill>
                  <a:srgbClr val="FFFFFF"/>
                </a:solidFill>
              </a:rPr>
              <a:t>Thermo-</a:t>
            </a:r>
            <a:br>
              <a:rPr lang="en-US" altLang="x-none" sz="1412" i="1">
                <a:solidFill>
                  <a:srgbClr val="FFFFFF"/>
                </a:solidFill>
              </a:rPr>
            </a:br>
            <a:r>
              <a:rPr lang="en-US" altLang="x-none" sz="1412" i="1">
                <a:solidFill>
                  <a:srgbClr val="FFFFFF"/>
                </a:solidFill>
              </a:rPr>
              <a:t>  synechococcus</a:t>
            </a:r>
            <a:br>
              <a:rPr lang="en-US" altLang="x-none" sz="1412" i="1">
                <a:solidFill>
                  <a:srgbClr val="FFFFFF"/>
                </a:solidFill>
              </a:rPr>
            </a:br>
            <a:r>
              <a:rPr lang="en-US" altLang="x-none" sz="1412" i="1">
                <a:solidFill>
                  <a:srgbClr val="FFFFFF"/>
                </a:solidFill>
              </a:rPr>
              <a:t>  elongatus</a:t>
            </a: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 i="1">
                <a:solidFill>
                  <a:srgbClr val="FFFFFF"/>
                </a:solidFill>
              </a:rPr>
              <a:t>Gloeobacter</a:t>
            </a: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x-none" sz="1412" i="1">
                <a:solidFill>
                  <a:srgbClr val="FFFFFF"/>
                </a:solidFill>
              </a:rPr>
              <a:t>Nostoc</a:t>
            </a:r>
            <a:br>
              <a:rPr lang="en-US" altLang="x-none" sz="1412" i="1">
                <a:solidFill>
                  <a:srgbClr val="FFFFFF"/>
                </a:solidFill>
              </a:rPr>
            </a:br>
            <a:r>
              <a:rPr lang="en-US" altLang="x-none" sz="1412" i="1">
                <a:solidFill>
                  <a:srgbClr val="FFFFFF"/>
                </a:solidFill>
              </a:rPr>
              <a:t>  punctioforme</a:t>
            </a:r>
          </a:p>
        </p:txBody>
      </p:sp>
      <p:sp>
        <p:nvSpPr>
          <p:cNvPr id="258050" name="Rectangle 3"/>
          <p:cNvSpPr>
            <a:spLocks noChangeArrowheads="1"/>
          </p:cNvSpPr>
          <p:nvPr/>
        </p:nvSpPr>
        <p:spPr bwMode="auto">
          <a:xfrm>
            <a:off x="675155" y="142875"/>
            <a:ext cx="8036008" cy="4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382">
                <a:solidFill>
                  <a:srgbClr val="FFFF66"/>
                </a:solidFill>
              </a:rPr>
              <a:t>“</a:t>
            </a:r>
            <a:r>
              <a:rPr lang="en-US" altLang="ja-JP" sz="2382">
                <a:solidFill>
                  <a:srgbClr val="FFFF66"/>
                </a:solidFill>
              </a:rPr>
              <a:t>Lento</a:t>
            </a:r>
            <a:r>
              <a:rPr lang="ja-JP" altLang="en-US" sz="2382">
                <a:solidFill>
                  <a:srgbClr val="FFFF66"/>
                </a:solidFill>
              </a:rPr>
              <a:t>”</a:t>
            </a:r>
            <a:r>
              <a:rPr lang="en-US" altLang="ja-JP" sz="2382">
                <a:solidFill>
                  <a:srgbClr val="FFFF66"/>
                </a:solidFill>
              </a:rPr>
              <a:t>-plot of supported bipartitions (out of 501 possible)</a:t>
            </a:r>
            <a:endParaRPr lang="en-US" altLang="x-none" sz="2382">
              <a:solidFill>
                <a:srgbClr val="FFFF66"/>
              </a:solidFill>
            </a:endParaRPr>
          </a:p>
        </p:txBody>
      </p:sp>
      <p:sp>
        <p:nvSpPr>
          <p:cNvPr id="258051" name="Rectangle 4"/>
          <p:cNvSpPr>
            <a:spLocks noChangeArrowheads="1"/>
          </p:cNvSpPr>
          <p:nvPr/>
        </p:nvSpPr>
        <p:spPr bwMode="auto">
          <a:xfrm>
            <a:off x="4127967" y="6629681"/>
            <a:ext cx="5030040" cy="2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147">
                <a:solidFill>
                  <a:srgbClr val="FFFF66"/>
                </a:solidFill>
                <a:latin typeface="Times New Roman" charset="0"/>
              </a:rPr>
              <a:t>Zhaxybayeva, Lapierre and Gogarten, </a:t>
            </a:r>
            <a:r>
              <a:rPr lang="en-US" altLang="x-none" sz="1147" i="1">
                <a:solidFill>
                  <a:srgbClr val="FFFF66"/>
                </a:solidFill>
                <a:latin typeface="Times New Roman" charset="0"/>
              </a:rPr>
              <a:t>Trends in Genetics</a:t>
            </a:r>
            <a:r>
              <a:rPr lang="en-US" altLang="x-none" sz="1147">
                <a:solidFill>
                  <a:srgbClr val="FFFF66"/>
                </a:solidFill>
                <a:latin typeface="Times New Roman" charset="0"/>
              </a:rPr>
              <a:t>, 2004, </a:t>
            </a:r>
            <a:r>
              <a:rPr lang="en-US" altLang="x-none" sz="1147" b="1">
                <a:solidFill>
                  <a:srgbClr val="FFFF66"/>
                </a:solidFill>
                <a:latin typeface="Times New Roman" charset="0"/>
              </a:rPr>
              <a:t>20(5)</a:t>
            </a:r>
            <a:r>
              <a:rPr lang="en-US" altLang="x-none" sz="1147">
                <a:solidFill>
                  <a:srgbClr val="FFFF66"/>
                </a:solidFill>
                <a:latin typeface="Times New Roman" charset="0"/>
              </a:rPr>
              <a:t>: 254-260. </a:t>
            </a:r>
          </a:p>
        </p:txBody>
      </p:sp>
      <p:graphicFrame>
        <p:nvGraphicFramePr>
          <p:cNvPr id="258052" name="Object 2"/>
          <p:cNvGraphicFramePr>
            <a:graphicFrameLocks noChangeAspect="1"/>
          </p:cNvGraphicFramePr>
          <p:nvPr/>
        </p:nvGraphicFramePr>
        <p:xfrm>
          <a:off x="1809750" y="638735"/>
          <a:ext cx="5916706" cy="604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60" name="Photo Editor Photo" r:id="rId4" imgW="16864522" imgH="16712108" progId="">
                  <p:embed/>
                </p:oleObj>
              </mc:Choice>
              <mc:Fallback>
                <p:oleObj name="Photo Editor Photo" r:id="rId4" imgW="16864522" imgH="16712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638735"/>
                        <a:ext cx="5916706" cy="6041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3" name="Object 3"/>
          <p:cNvGraphicFramePr>
            <a:graphicFrameLocks noChangeAspect="1"/>
          </p:cNvGraphicFramePr>
          <p:nvPr/>
        </p:nvGraphicFramePr>
        <p:xfrm>
          <a:off x="7748868" y="640136"/>
          <a:ext cx="71017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61" name="Photo Editor Photo" r:id="rId6" imgW="731583" imgH="1714649" progId="">
                  <p:embed/>
                </p:oleObj>
              </mc:Choice>
              <mc:Fallback>
                <p:oleObj name="Photo Editor Photo" r:id="rId6" imgW="731583" imgH="17146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868" y="640136"/>
                        <a:ext cx="710173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4" name="Rectangle 7"/>
          <p:cNvSpPr>
            <a:spLocks noChangeArrowheads="1"/>
          </p:cNvSpPr>
          <p:nvPr/>
        </p:nvSpPr>
        <p:spPr bwMode="auto">
          <a:xfrm>
            <a:off x="247931" y="5790640"/>
            <a:ext cx="1284474" cy="9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x-none" sz="1412">
                <a:solidFill>
                  <a:srgbClr val="FFFF66"/>
                </a:solidFill>
              </a:rPr>
              <a:t>Based on 678 sets of orthologous genes</a:t>
            </a:r>
          </a:p>
        </p:txBody>
      </p:sp>
      <p:sp>
        <p:nvSpPr>
          <p:cNvPr id="258055" name="Line 8"/>
          <p:cNvSpPr>
            <a:spLocks noChangeShapeType="1"/>
          </p:cNvSpPr>
          <p:nvPr/>
        </p:nvSpPr>
        <p:spPr bwMode="auto">
          <a:xfrm>
            <a:off x="2609571" y="2575953"/>
            <a:ext cx="5027239" cy="0"/>
          </a:xfrm>
          <a:prstGeom prst="line">
            <a:avLst/>
          </a:prstGeom>
          <a:noFill/>
          <a:ln w="15875">
            <a:solidFill>
              <a:srgbClr val="0000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770" tIns="44886" rIns="89770" bIns="4488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FFFF66"/>
              </a:solidFill>
              <a:ea typeface="ＭＳ Ｐゴシック" charset="-128"/>
            </a:endParaRPr>
          </a:p>
        </p:txBody>
      </p:sp>
      <p:sp>
        <p:nvSpPr>
          <p:cNvPr id="258056" name="Text Box 9"/>
          <p:cNvSpPr txBox="1">
            <a:spLocks noChangeArrowheads="1"/>
          </p:cNvSpPr>
          <p:nvPr/>
        </p:nvSpPr>
        <p:spPr bwMode="auto">
          <a:xfrm rot="-5400000">
            <a:off x="1225519" y="2475284"/>
            <a:ext cx="1555067" cy="2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147" b="1">
                <a:solidFill>
                  <a:srgbClr val="000000"/>
                </a:solidFill>
              </a:rPr>
              <a:t>Number of datasets</a:t>
            </a:r>
          </a:p>
        </p:txBody>
      </p:sp>
    </p:spTree>
    <p:extLst>
      <p:ext uri="{BB962C8B-B14F-4D97-AF65-F5344CB8AC3E}">
        <p14:creationId xmlns:p14="http://schemas.microsoft.com/office/powerpoint/2010/main" val="3509318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Line 3"/>
          <p:cNvSpPr>
            <a:spLocks noChangeShapeType="1"/>
          </p:cNvSpPr>
          <p:nvPr/>
        </p:nvSpPr>
        <p:spPr bwMode="auto">
          <a:xfrm>
            <a:off x="3733512" y="1295681"/>
            <a:ext cx="381000" cy="0"/>
          </a:xfrm>
          <a:prstGeom prst="line">
            <a:avLst/>
          </a:prstGeom>
          <a:noFill/>
          <a:ln w="28575">
            <a:solidFill>
              <a:srgbClr val="C4C5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593152" y="275945"/>
            <a:ext cx="7498773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Bootstrap support values for embedded quartets</a:t>
            </a:r>
          </a:p>
        </p:txBody>
      </p:sp>
      <p:sp>
        <p:nvSpPr>
          <p:cNvPr id="158724" name="Line 5"/>
          <p:cNvSpPr>
            <a:spLocks noChangeShapeType="1"/>
          </p:cNvSpPr>
          <p:nvPr/>
        </p:nvSpPr>
        <p:spPr bwMode="auto">
          <a:xfrm>
            <a:off x="4343977" y="1295681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25" name="Text Box 6"/>
          <p:cNvSpPr txBox="1">
            <a:spLocks noChangeArrowheads="1"/>
          </p:cNvSpPr>
          <p:nvPr/>
        </p:nvSpPr>
        <p:spPr bwMode="auto">
          <a:xfrm>
            <a:off x="4064005" y="1105181"/>
            <a:ext cx="326159" cy="3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+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26" name="Text Box 7"/>
          <p:cNvSpPr txBox="1">
            <a:spLocks noChangeArrowheads="1"/>
          </p:cNvSpPr>
          <p:nvPr/>
        </p:nvSpPr>
        <p:spPr bwMode="auto">
          <a:xfrm>
            <a:off x="4800024" y="1067360"/>
            <a:ext cx="3978853" cy="12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</a:rPr>
              <a:t>: </a:t>
            </a:r>
            <a:r>
              <a:rPr lang="en-US" sz="1800">
                <a:solidFill>
                  <a:srgbClr val="000000"/>
                </a:solidFill>
              </a:rPr>
              <a:t>tree calculated from one pseudo-sample generated by bootstraping from an alignment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of one gene family present in 11 genomes</a:t>
            </a:r>
          </a:p>
        </p:txBody>
      </p:sp>
      <p:sp>
        <p:nvSpPr>
          <p:cNvPr id="158727" name="Text Box 8"/>
          <p:cNvSpPr txBox="1">
            <a:spLocks noChangeArrowheads="1"/>
          </p:cNvSpPr>
          <p:nvPr/>
        </p:nvSpPr>
        <p:spPr bwMode="auto">
          <a:xfrm>
            <a:off x="304516" y="4981019"/>
            <a:ext cx="6149397" cy="156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</a:rPr>
              <a:t>Quartet spectral analyses of genomes iterates over three loops: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000" b="1">
                <a:solidFill>
                  <a:srgbClr val="000000"/>
                </a:solidFill>
              </a:rPr>
              <a:t>Repeat for all bootstrap samples.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000" b="1">
                <a:solidFill>
                  <a:srgbClr val="000000"/>
                </a:solidFill>
              </a:rPr>
              <a:t>Repeat for all possible embedded quartets.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000" b="1">
                <a:solidFill>
                  <a:srgbClr val="000000"/>
                </a:solidFill>
              </a:rPr>
              <a:t>Repeat for all gene families. </a:t>
            </a:r>
          </a:p>
        </p:txBody>
      </p:sp>
      <p:grpSp>
        <p:nvGrpSpPr>
          <p:cNvPr id="158728" name="Group 9"/>
          <p:cNvGrpSpPr>
            <a:grpSpLocks/>
          </p:cNvGrpSpPr>
          <p:nvPr/>
        </p:nvGrpSpPr>
        <p:grpSpPr bwMode="auto">
          <a:xfrm>
            <a:off x="4267493" y="2300011"/>
            <a:ext cx="4495511" cy="1292226"/>
            <a:chOff x="2688" y="1416"/>
            <a:chExt cx="2832" cy="814"/>
          </a:xfrm>
        </p:grpSpPr>
        <p:sp>
          <p:nvSpPr>
            <p:cNvPr id="158765" name="Text Box 10"/>
            <p:cNvSpPr txBox="1">
              <a:spLocks noChangeArrowheads="1"/>
            </p:cNvSpPr>
            <p:nvPr/>
          </p:nvSpPr>
          <p:spPr bwMode="auto">
            <a:xfrm>
              <a:off x="3014" y="1416"/>
              <a:ext cx="250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000000"/>
                  </a:solidFill>
                </a:rPr>
                <a:t>:</a:t>
              </a:r>
              <a:r>
                <a:rPr lang="en-US" sz="2400" b="1">
                  <a:solidFill>
                    <a:srgbClr val="000000"/>
                  </a:solidFill>
                </a:rPr>
                <a:t> </a:t>
              </a:r>
              <a:r>
                <a:rPr lang="en-US" sz="1800">
                  <a:solidFill>
                    <a:srgbClr val="000000"/>
                  </a:solidFill>
                </a:rPr>
                <a:t>embedded quartet for genomes </a:t>
              </a:r>
              <a:br>
                <a:rPr lang="en-US" sz="1800">
                  <a:solidFill>
                    <a:srgbClr val="000000"/>
                  </a:solidFill>
                </a:rPr>
              </a:br>
              <a:r>
                <a:rPr lang="en-US" sz="1800">
                  <a:solidFill>
                    <a:srgbClr val="000000"/>
                  </a:solidFill>
                </a:rPr>
                <a:t>1, 4, 9, and 10 .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This bootstrap sample supports the topology ((1,4),9,10).</a:t>
              </a:r>
            </a:p>
          </p:txBody>
        </p:sp>
        <p:sp>
          <p:nvSpPr>
            <p:cNvPr id="158766" name="Line 11"/>
            <p:cNvSpPr>
              <a:spLocks noChangeShapeType="1"/>
            </p:cNvSpPr>
            <p:nvPr/>
          </p:nvSpPr>
          <p:spPr bwMode="auto">
            <a:xfrm>
              <a:off x="2688" y="158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000000"/>
                </a:solidFill>
              </a:endParaRPr>
            </a:p>
          </p:txBody>
        </p:sp>
      </p:grpSp>
      <p:sp>
        <p:nvSpPr>
          <p:cNvPr id="158729" name="Line 12"/>
          <p:cNvSpPr>
            <a:spLocks noChangeShapeType="1"/>
          </p:cNvSpPr>
          <p:nvPr/>
        </p:nvSpPr>
        <p:spPr bwMode="auto">
          <a:xfrm>
            <a:off x="5169481" y="4115361"/>
            <a:ext cx="151535" cy="151279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0" name="Line 13"/>
          <p:cNvSpPr>
            <a:spLocks noChangeShapeType="1"/>
          </p:cNvSpPr>
          <p:nvPr/>
        </p:nvSpPr>
        <p:spPr bwMode="auto">
          <a:xfrm flipH="1">
            <a:off x="5169481" y="4266640"/>
            <a:ext cx="151535" cy="152681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1" name="Line 14"/>
          <p:cNvSpPr>
            <a:spLocks noChangeShapeType="1"/>
          </p:cNvSpPr>
          <p:nvPr/>
        </p:nvSpPr>
        <p:spPr bwMode="auto">
          <a:xfrm>
            <a:off x="5321016" y="4266640"/>
            <a:ext cx="22946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2" name="Line 15"/>
          <p:cNvSpPr>
            <a:spLocks noChangeShapeType="1"/>
          </p:cNvSpPr>
          <p:nvPr/>
        </p:nvSpPr>
        <p:spPr bwMode="auto">
          <a:xfrm>
            <a:off x="5550481" y="4266640"/>
            <a:ext cx="151535" cy="152681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3" name="Line 16"/>
          <p:cNvSpPr>
            <a:spLocks noChangeShapeType="1"/>
          </p:cNvSpPr>
          <p:nvPr/>
        </p:nvSpPr>
        <p:spPr bwMode="auto">
          <a:xfrm flipV="1">
            <a:off x="5550481" y="4115361"/>
            <a:ext cx="151535" cy="151279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4" name="Line 17"/>
          <p:cNvSpPr>
            <a:spLocks noChangeShapeType="1"/>
          </p:cNvSpPr>
          <p:nvPr/>
        </p:nvSpPr>
        <p:spPr bwMode="auto">
          <a:xfrm>
            <a:off x="8019766" y="4115361"/>
            <a:ext cx="152977" cy="151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5" name="Line 18"/>
          <p:cNvSpPr>
            <a:spLocks noChangeShapeType="1"/>
          </p:cNvSpPr>
          <p:nvPr/>
        </p:nvSpPr>
        <p:spPr bwMode="auto">
          <a:xfrm flipH="1">
            <a:off x="8019766" y="4266640"/>
            <a:ext cx="152977" cy="152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6" name="Line 19"/>
          <p:cNvSpPr>
            <a:spLocks noChangeShapeType="1"/>
          </p:cNvSpPr>
          <p:nvPr/>
        </p:nvSpPr>
        <p:spPr bwMode="auto">
          <a:xfrm>
            <a:off x="8172743" y="4266640"/>
            <a:ext cx="2280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7" name="Line 20"/>
          <p:cNvSpPr>
            <a:spLocks noChangeShapeType="1"/>
          </p:cNvSpPr>
          <p:nvPr/>
        </p:nvSpPr>
        <p:spPr bwMode="auto">
          <a:xfrm>
            <a:off x="8400766" y="4266640"/>
            <a:ext cx="152977" cy="152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8" name="Line 21"/>
          <p:cNvSpPr>
            <a:spLocks noChangeShapeType="1"/>
          </p:cNvSpPr>
          <p:nvPr/>
        </p:nvSpPr>
        <p:spPr bwMode="auto">
          <a:xfrm flipV="1">
            <a:off x="8400766" y="4115361"/>
            <a:ext cx="152977" cy="151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9" name="Text Box 22"/>
          <p:cNvSpPr txBox="1">
            <a:spLocks noChangeArrowheads="1"/>
          </p:cNvSpPr>
          <p:nvPr/>
        </p:nvSpPr>
        <p:spPr bwMode="auto">
          <a:xfrm>
            <a:off x="4940014" y="3912256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9999"/>
                </a:solidFill>
              </a:rPr>
              <a:t>1</a:t>
            </a:r>
            <a:endParaRPr lang="en-US" sz="2400" b="1">
              <a:solidFill>
                <a:srgbClr val="009999"/>
              </a:solidFill>
            </a:endParaRPr>
          </a:p>
        </p:txBody>
      </p:sp>
      <p:sp>
        <p:nvSpPr>
          <p:cNvPr id="158740" name="Text Box 23"/>
          <p:cNvSpPr txBox="1">
            <a:spLocks noChangeArrowheads="1"/>
          </p:cNvSpPr>
          <p:nvPr/>
        </p:nvSpPr>
        <p:spPr bwMode="auto">
          <a:xfrm>
            <a:off x="4940014" y="4228821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9999"/>
                </a:solidFill>
              </a:rPr>
              <a:t>4</a:t>
            </a:r>
            <a:endParaRPr lang="en-US" sz="2400" b="1">
              <a:solidFill>
                <a:srgbClr val="009999"/>
              </a:solidFill>
            </a:endParaRPr>
          </a:p>
        </p:txBody>
      </p:sp>
      <p:sp>
        <p:nvSpPr>
          <p:cNvPr id="158741" name="Text Box 24"/>
          <p:cNvSpPr txBox="1">
            <a:spLocks noChangeArrowheads="1"/>
          </p:cNvSpPr>
          <p:nvPr/>
        </p:nvSpPr>
        <p:spPr bwMode="auto">
          <a:xfrm>
            <a:off x="5625525" y="388564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9999"/>
                </a:solidFill>
              </a:rPr>
              <a:t>9</a:t>
            </a:r>
            <a:endParaRPr lang="en-US" sz="2400" b="1">
              <a:solidFill>
                <a:srgbClr val="009999"/>
              </a:solidFill>
            </a:endParaRPr>
          </a:p>
        </p:txBody>
      </p:sp>
      <p:sp>
        <p:nvSpPr>
          <p:cNvPr id="158742" name="Text Box 25"/>
          <p:cNvSpPr txBox="1">
            <a:spLocks noChangeArrowheads="1"/>
          </p:cNvSpPr>
          <p:nvPr/>
        </p:nvSpPr>
        <p:spPr bwMode="auto">
          <a:xfrm>
            <a:off x="5582228" y="4228821"/>
            <a:ext cx="441121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9999"/>
                </a:solidFill>
              </a:rPr>
              <a:t>10</a:t>
            </a:r>
            <a:endParaRPr lang="en-US" sz="2400" b="1">
              <a:solidFill>
                <a:srgbClr val="009999"/>
              </a:solidFill>
            </a:endParaRPr>
          </a:p>
        </p:txBody>
      </p:sp>
      <p:sp>
        <p:nvSpPr>
          <p:cNvPr id="158743" name="Line 26"/>
          <p:cNvSpPr>
            <a:spLocks noChangeShapeType="1"/>
          </p:cNvSpPr>
          <p:nvPr/>
        </p:nvSpPr>
        <p:spPr bwMode="auto">
          <a:xfrm>
            <a:off x="6609777" y="4115361"/>
            <a:ext cx="152977" cy="151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4" name="Line 27"/>
          <p:cNvSpPr>
            <a:spLocks noChangeShapeType="1"/>
          </p:cNvSpPr>
          <p:nvPr/>
        </p:nvSpPr>
        <p:spPr bwMode="auto">
          <a:xfrm flipH="1">
            <a:off x="6609777" y="4266640"/>
            <a:ext cx="152977" cy="152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5" name="Line 28"/>
          <p:cNvSpPr>
            <a:spLocks noChangeShapeType="1"/>
          </p:cNvSpPr>
          <p:nvPr/>
        </p:nvSpPr>
        <p:spPr bwMode="auto">
          <a:xfrm>
            <a:off x="6762754" y="4266640"/>
            <a:ext cx="2280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6" name="Line 29"/>
          <p:cNvSpPr>
            <a:spLocks noChangeShapeType="1"/>
          </p:cNvSpPr>
          <p:nvPr/>
        </p:nvSpPr>
        <p:spPr bwMode="auto">
          <a:xfrm>
            <a:off x="6990777" y="4266640"/>
            <a:ext cx="152977" cy="152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7" name="Line 30"/>
          <p:cNvSpPr>
            <a:spLocks noChangeShapeType="1"/>
          </p:cNvSpPr>
          <p:nvPr/>
        </p:nvSpPr>
        <p:spPr bwMode="auto">
          <a:xfrm flipV="1">
            <a:off x="6990777" y="4115361"/>
            <a:ext cx="152977" cy="151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8" name="Text Box 31"/>
          <p:cNvSpPr txBox="1">
            <a:spLocks noChangeArrowheads="1"/>
          </p:cNvSpPr>
          <p:nvPr/>
        </p:nvSpPr>
        <p:spPr bwMode="auto">
          <a:xfrm>
            <a:off x="6381753" y="3912256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49" name="Text Box 32"/>
          <p:cNvSpPr txBox="1">
            <a:spLocks noChangeArrowheads="1"/>
          </p:cNvSpPr>
          <p:nvPr/>
        </p:nvSpPr>
        <p:spPr bwMode="auto">
          <a:xfrm>
            <a:off x="6248978" y="4224620"/>
            <a:ext cx="441121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10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0" name="Text Box 33"/>
          <p:cNvSpPr txBox="1">
            <a:spLocks noChangeArrowheads="1"/>
          </p:cNvSpPr>
          <p:nvPr/>
        </p:nvSpPr>
        <p:spPr bwMode="auto">
          <a:xfrm>
            <a:off x="7067264" y="390525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9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1" name="Text Box 34"/>
          <p:cNvSpPr txBox="1">
            <a:spLocks noChangeArrowheads="1"/>
          </p:cNvSpPr>
          <p:nvPr/>
        </p:nvSpPr>
        <p:spPr bwMode="auto">
          <a:xfrm>
            <a:off x="7067264" y="426664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4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2" name="Text Box 35"/>
          <p:cNvSpPr txBox="1">
            <a:spLocks noChangeArrowheads="1"/>
          </p:cNvSpPr>
          <p:nvPr/>
        </p:nvSpPr>
        <p:spPr bwMode="auto">
          <a:xfrm>
            <a:off x="7791741" y="3912256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3" name="Text Box 36"/>
          <p:cNvSpPr txBox="1">
            <a:spLocks noChangeArrowheads="1"/>
          </p:cNvSpPr>
          <p:nvPr/>
        </p:nvSpPr>
        <p:spPr bwMode="auto">
          <a:xfrm>
            <a:off x="7784525" y="424843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9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4" name="Text Box 37"/>
          <p:cNvSpPr txBox="1">
            <a:spLocks noChangeArrowheads="1"/>
          </p:cNvSpPr>
          <p:nvPr/>
        </p:nvSpPr>
        <p:spPr bwMode="auto">
          <a:xfrm>
            <a:off x="8477253" y="3905253"/>
            <a:ext cx="441121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10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5" name="Text Box 38"/>
          <p:cNvSpPr txBox="1">
            <a:spLocks noChangeArrowheads="1"/>
          </p:cNvSpPr>
          <p:nvPr/>
        </p:nvSpPr>
        <p:spPr bwMode="auto">
          <a:xfrm>
            <a:off x="8477253" y="426664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4</a:t>
            </a:r>
            <a:endParaRPr lang="en-US" sz="2400" b="1">
              <a:solidFill>
                <a:srgbClr val="000000"/>
              </a:solidFill>
            </a:endParaRPr>
          </a:p>
        </p:txBody>
      </p:sp>
      <p:grpSp>
        <p:nvGrpSpPr>
          <p:cNvPr id="158756" name="Group 39"/>
          <p:cNvGrpSpPr>
            <a:grpSpLocks/>
          </p:cNvGrpSpPr>
          <p:nvPr/>
        </p:nvGrpSpPr>
        <p:grpSpPr bwMode="auto">
          <a:xfrm>
            <a:off x="6324027" y="3734364"/>
            <a:ext cx="1067955" cy="990320"/>
            <a:chOff x="4608" y="3168"/>
            <a:chExt cx="672" cy="624"/>
          </a:xfrm>
        </p:grpSpPr>
        <p:sp>
          <p:nvSpPr>
            <p:cNvPr id="158763" name="Oval 40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58764" name="Line 41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000000"/>
                </a:solidFill>
              </a:endParaRPr>
            </a:p>
          </p:txBody>
        </p:sp>
      </p:grpSp>
      <p:grpSp>
        <p:nvGrpSpPr>
          <p:cNvPr id="158757" name="Group 42"/>
          <p:cNvGrpSpPr>
            <a:grpSpLocks/>
          </p:cNvGrpSpPr>
          <p:nvPr/>
        </p:nvGrpSpPr>
        <p:grpSpPr bwMode="auto">
          <a:xfrm>
            <a:off x="7744118" y="3790390"/>
            <a:ext cx="1066512" cy="991721"/>
            <a:chOff x="4608" y="3168"/>
            <a:chExt cx="672" cy="624"/>
          </a:xfrm>
        </p:grpSpPr>
        <p:sp>
          <p:nvSpPr>
            <p:cNvPr id="158761" name="Oval 43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58762" name="Line 44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000000"/>
                </a:solidFill>
              </a:endParaRPr>
            </a:p>
          </p:txBody>
        </p:sp>
      </p:grpSp>
      <p:sp>
        <p:nvSpPr>
          <p:cNvPr id="158758" name="Text Box 45"/>
          <p:cNvSpPr txBox="1">
            <a:spLocks noChangeArrowheads="1"/>
          </p:cNvSpPr>
          <p:nvPr/>
        </p:nvSpPr>
        <p:spPr bwMode="auto">
          <a:xfrm>
            <a:off x="5181023" y="4343685"/>
            <a:ext cx="352136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sym typeface="Symbol" charset="0"/>
              </a:rPr>
              <a:t>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9" name="Text Box 46"/>
          <p:cNvSpPr txBox="1">
            <a:spLocks noChangeArrowheads="1"/>
          </p:cNvSpPr>
          <p:nvPr/>
        </p:nvSpPr>
        <p:spPr bwMode="auto">
          <a:xfrm rot="5388551">
            <a:off x="6689466" y="4389332"/>
            <a:ext cx="4545386" cy="2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Zhaxybayeva et al. 2006, Genome Research, </a:t>
            </a:r>
            <a:r>
              <a:rPr lang="en-US" sz="1200" b="1">
                <a:solidFill>
                  <a:srgbClr val="000000"/>
                </a:solidFill>
              </a:rPr>
              <a:t>16</a:t>
            </a:r>
            <a:r>
              <a:rPr lang="en-US" sz="1200">
                <a:solidFill>
                  <a:srgbClr val="000000"/>
                </a:solidFill>
              </a:rPr>
              <a:t>(9):1099-108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5876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7" y="1619252"/>
            <a:ext cx="3677227" cy="26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270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3"/>
          <p:cNvSpPr txBox="1">
            <a:spLocks noChangeArrowheads="1"/>
          </p:cNvSpPr>
          <p:nvPr/>
        </p:nvSpPr>
        <p:spPr bwMode="auto">
          <a:xfrm>
            <a:off x="2204758" y="1451162"/>
            <a:ext cx="3627904" cy="68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941">
                <a:solidFill>
                  <a:srgbClr val="000000"/>
                </a:solidFill>
              </a:rPr>
              <a:t>Total number of gene families containing the species quartet</a:t>
            </a:r>
          </a:p>
        </p:txBody>
      </p:sp>
      <p:sp>
        <p:nvSpPr>
          <p:cNvPr id="270338" name="Text Box 4"/>
          <p:cNvSpPr txBox="1">
            <a:spLocks noChangeArrowheads="1"/>
          </p:cNvSpPr>
          <p:nvPr/>
        </p:nvSpPr>
        <p:spPr bwMode="auto">
          <a:xfrm>
            <a:off x="2204757" y="2466696"/>
            <a:ext cx="3625103" cy="16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941">
                <a:solidFill>
                  <a:srgbClr val="000000"/>
                </a:solidFill>
              </a:rPr>
              <a:t>Number of gene families supporting the same topology as the plurality </a:t>
            </a:r>
            <a:br>
              <a:rPr lang="en-US" altLang="x-none" sz="1941">
                <a:solidFill>
                  <a:srgbClr val="000000"/>
                </a:solidFill>
              </a:rPr>
            </a:br>
            <a:r>
              <a:rPr lang="en-US" altLang="x-none" sz="1941">
                <a:solidFill>
                  <a:srgbClr val="000000"/>
                </a:solidFill>
              </a:rPr>
              <a:t>(colored according to bootstrap support level)</a:t>
            </a:r>
            <a:r>
              <a:rPr lang="en-US" altLang="x-none" sz="2382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0339" name="Text Box 5"/>
          <p:cNvSpPr txBox="1">
            <a:spLocks noChangeArrowheads="1"/>
          </p:cNvSpPr>
          <p:nvPr/>
        </p:nvSpPr>
        <p:spPr bwMode="auto">
          <a:xfrm>
            <a:off x="2204757" y="4752695"/>
            <a:ext cx="3697941" cy="98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941">
                <a:solidFill>
                  <a:srgbClr val="000000"/>
                </a:solidFill>
              </a:rPr>
              <a:t>Number of gene families supporting one of the two alternative quartet topologies</a:t>
            </a:r>
            <a:endParaRPr lang="en-US" altLang="x-none" sz="2382">
              <a:solidFill>
                <a:srgbClr val="000000"/>
              </a:solidFill>
            </a:endParaRPr>
          </a:p>
        </p:txBody>
      </p:sp>
      <p:sp>
        <p:nvSpPr>
          <p:cNvPr id="270340" name="Line 6"/>
          <p:cNvSpPr>
            <a:spLocks noChangeShapeType="1"/>
          </p:cNvSpPr>
          <p:nvPr/>
        </p:nvSpPr>
        <p:spPr bwMode="auto">
          <a:xfrm>
            <a:off x="5768228" y="1654269"/>
            <a:ext cx="6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770" tIns="44886" rIns="89770" bIns="4488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000000"/>
              </a:solidFill>
            </a:endParaRPr>
          </a:p>
        </p:txBody>
      </p:sp>
      <p:pic>
        <p:nvPicPr>
          <p:cNvPr id="270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4" y="3353360"/>
            <a:ext cx="1213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2" name="Line 8"/>
          <p:cNvSpPr>
            <a:spLocks noChangeShapeType="1"/>
          </p:cNvSpPr>
          <p:nvPr/>
        </p:nvSpPr>
        <p:spPr bwMode="auto">
          <a:xfrm>
            <a:off x="5755622" y="5286375"/>
            <a:ext cx="6653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770" tIns="44886" rIns="89770" bIns="4488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000000"/>
              </a:solidFill>
            </a:endParaRPr>
          </a:p>
        </p:txBody>
      </p:sp>
      <p:sp>
        <p:nvSpPr>
          <p:cNvPr id="270343" name="Line 9"/>
          <p:cNvSpPr>
            <a:spLocks noChangeShapeType="1"/>
          </p:cNvSpPr>
          <p:nvPr/>
        </p:nvSpPr>
        <p:spPr bwMode="auto">
          <a:xfrm>
            <a:off x="5755622" y="2695015"/>
            <a:ext cx="6653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770" tIns="44886" rIns="89770" bIns="44886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6">
              <a:solidFill>
                <a:srgbClr val="000000"/>
              </a:solidFill>
            </a:endParaRPr>
          </a:p>
        </p:txBody>
      </p:sp>
      <p:sp>
        <p:nvSpPr>
          <p:cNvPr id="270344" name="Rectangle 10"/>
          <p:cNvSpPr>
            <a:spLocks noChangeArrowheads="1"/>
          </p:cNvSpPr>
          <p:nvPr/>
        </p:nvSpPr>
        <p:spPr bwMode="auto">
          <a:xfrm>
            <a:off x="282949" y="275946"/>
            <a:ext cx="8726581" cy="119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2382" b="1">
                <a:solidFill>
                  <a:srgbClr val="000000"/>
                </a:solidFill>
              </a:rPr>
              <a:t>Illustration of one component of a quartet spectral analyses</a:t>
            </a:r>
            <a:r>
              <a:rPr lang="en-US" altLang="x-none" sz="2382">
                <a:solidFill>
                  <a:srgbClr val="000000"/>
                </a:solidFill>
              </a:rPr>
              <a:t> </a:t>
            </a:r>
            <a:r>
              <a:rPr lang="en-US" altLang="x-none" sz="1941">
                <a:solidFill>
                  <a:srgbClr val="000000"/>
                </a:solidFill>
              </a:rPr>
              <a:t>Summary of phylogenetic information for one genome quartet for all gene families</a:t>
            </a:r>
            <a:r>
              <a:rPr lang="en-US" altLang="x-none" sz="2382">
                <a:solidFill>
                  <a:srgbClr val="000000"/>
                </a:solidFill>
              </a:rPr>
              <a:t>  </a:t>
            </a:r>
            <a:endParaRPr lang="en-US" altLang="x-none" sz="2382">
              <a:solidFill>
                <a:srgbClr val="FFFF00"/>
              </a:solidFill>
            </a:endParaRPr>
          </a:p>
        </p:txBody>
      </p:sp>
      <p:sp>
        <p:nvSpPr>
          <p:cNvPr id="270345" name="Rectangle 11"/>
          <p:cNvSpPr>
            <a:spLocks noChangeArrowheads="1"/>
          </p:cNvSpPr>
          <p:nvPr/>
        </p:nvSpPr>
        <p:spPr bwMode="auto">
          <a:xfrm>
            <a:off x="8711173" y="212912"/>
            <a:ext cx="181358" cy="4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x-none" altLang="x-none" sz="2382" b="1">
              <a:solidFill>
                <a:srgbClr val="000000"/>
              </a:solidFill>
            </a:endParaRPr>
          </a:p>
        </p:txBody>
      </p:sp>
      <p:pic>
        <p:nvPicPr>
          <p:cNvPr id="27034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22" y="1150004"/>
            <a:ext cx="2945746" cy="56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5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evaluations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265" y="2645453"/>
            <a:ext cx="8779752" cy="830890"/>
          </a:xfrm>
          <a:prstGeom prst="rect">
            <a:avLst/>
          </a:prstGeom>
          <a:noFill/>
        </p:spPr>
        <p:txBody>
          <a:bodyPr wrap="none" lIns="91333" tIns="45667" rIns="91333" bIns="45667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b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Please go to husky CT and complete student evaluations !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3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ctrTitle"/>
          </p:nvPr>
        </p:nvSpPr>
        <p:spPr>
          <a:xfrm>
            <a:off x="799821" y="2286000"/>
            <a:ext cx="7544360" cy="1143000"/>
          </a:xfrm>
        </p:spPr>
        <p:txBody>
          <a:bodyPr/>
          <a:lstStyle/>
          <a:p>
            <a:pPr eaLnBrk="1" hangingPunct="1"/>
            <a:endParaRPr lang="x-none" altLang="x-none">
              <a:latin typeface="Tahoma" charset="0"/>
            </a:endParaRPr>
          </a:p>
        </p:txBody>
      </p:sp>
      <p:sp>
        <p:nvSpPr>
          <p:cNvPr id="272386" name="Subtitle 2"/>
          <p:cNvSpPr>
            <a:spLocks noGrp="1"/>
          </p:cNvSpPr>
          <p:nvPr>
            <p:ph type="subTitle" idx="1"/>
          </p:nvPr>
        </p:nvSpPr>
        <p:spPr>
          <a:xfrm>
            <a:off x="1465169" y="3885640"/>
            <a:ext cx="6213662" cy="1753721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x-none" altLang="x-none">
              <a:latin typeface="Tahoma" charset="0"/>
            </a:endParaRPr>
          </a:p>
        </p:txBody>
      </p:sp>
      <p:pic>
        <p:nvPicPr>
          <p:cNvPr id="272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6" y="60232"/>
            <a:ext cx="8269941" cy="583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471" y="5995147"/>
            <a:ext cx="8875059" cy="81445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lIns="80584" tIns="40290" rIns="80584" bIns="40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88">
                <a:solidFill>
                  <a:srgbClr val="000000"/>
                </a:solidFill>
                <a:latin typeface="Times New Roman" charset="0"/>
                <a:cs typeface="Times New Roman" charset="0"/>
              </a:rPr>
              <a:t>Quartet decomposition analysis of 19 </a:t>
            </a:r>
            <a:r>
              <a:rPr lang="en-US" sz="1588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Prochlorococcus </a:t>
            </a:r>
            <a:r>
              <a:rPr lang="en-US" sz="1588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and marine </a:t>
            </a:r>
            <a:r>
              <a:rPr lang="en-US" sz="1588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Synechococcus </a:t>
            </a:r>
            <a:r>
              <a:rPr lang="en-US" sz="1588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genomes. Quartets with a very short internal branch or very long external branches as well those resolved by less than 30% of gene families were excluded from the analyses to minimize artifacts of phylogenetic reconstruction. </a:t>
            </a:r>
          </a:p>
        </p:txBody>
      </p:sp>
    </p:spTree>
    <p:extLst>
      <p:ext uri="{BB962C8B-B14F-4D97-AF65-F5344CB8AC3E}">
        <p14:creationId xmlns:p14="http://schemas.microsoft.com/office/powerpoint/2010/main" val="90831920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821" y="2286000"/>
            <a:ext cx="7544360" cy="1143000"/>
          </a:xfrm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69" y="3885640"/>
            <a:ext cx="6213662" cy="1753721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x-none" altLang="x-none"/>
          </a:p>
        </p:txBody>
      </p:sp>
      <p:pic>
        <p:nvPicPr>
          <p:cNvPr id="274435" name="Picture 3" descr="evp032v1-3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09" y="182096"/>
            <a:ext cx="4756897" cy="584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471" y="6170240"/>
            <a:ext cx="8875059" cy="624593"/>
          </a:xfrm>
          <a:prstGeom prst="rect">
            <a:avLst/>
          </a:prstGeom>
          <a:gradFill rotWithShape="1">
            <a:gsLst>
              <a:gs pos="0">
                <a:srgbClr val="F4F7FF"/>
              </a:gs>
              <a:gs pos="64999">
                <a:srgbClr val="E5ECFF"/>
              </a:gs>
              <a:gs pos="100000">
                <a:srgbClr val="DBE6FF"/>
              </a:gs>
            </a:gsLst>
            <a:lin ang="5400000" scaled="1"/>
          </a:gradFill>
          <a:ln w="9525">
            <a:solidFill>
              <a:srgbClr val="C9D1E6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80584" tIns="40290" rIns="80584" bIns="4029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>
                <a:solidFill>
                  <a:srgbClr val="000080"/>
                </a:solidFill>
                <a:cs typeface="Arial" charset="0"/>
              </a:rPr>
              <a:t>Plurality consensus calculated as supertree (MRP) from quartets in the plurality topology.  </a:t>
            </a:r>
          </a:p>
        </p:txBody>
      </p:sp>
    </p:spTree>
    <p:extLst>
      <p:ext uri="{BB962C8B-B14F-4D97-AF65-F5344CB8AC3E}">
        <p14:creationId xmlns:p14="http://schemas.microsoft.com/office/powerpoint/2010/main" val="3299805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821" y="2286000"/>
            <a:ext cx="7544360" cy="1143000"/>
          </a:xfrm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69" y="3885640"/>
            <a:ext cx="6213662" cy="1753721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x-none" altLang="x-non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0769" y="5709398"/>
            <a:ext cx="8688761" cy="896205"/>
          </a:xfrm>
          <a:prstGeom prst="rect">
            <a:avLst/>
          </a:prstGeom>
          <a:gradFill rotWithShape="1">
            <a:gsLst>
              <a:gs pos="0">
                <a:srgbClr val="F4F7FF"/>
              </a:gs>
              <a:gs pos="64999">
                <a:srgbClr val="E5ECFF"/>
              </a:gs>
              <a:gs pos="100000">
                <a:srgbClr val="DBE6FF"/>
              </a:gs>
            </a:gsLst>
            <a:lin ang="5400000" scaled="1"/>
          </a:gradFill>
          <a:ln w="9525">
            <a:solidFill>
              <a:srgbClr val="C9D1E6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80584" tIns="40290" rIns="80584" bIns="40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dirty="0">
                <a:solidFill>
                  <a:srgbClr val="000080"/>
                </a:solidFill>
                <a:latin typeface="Arial" charset="0"/>
                <a:cs typeface="Arial" charset="0"/>
              </a:rPr>
              <a:t>Neighbor-net calculated as </a:t>
            </a:r>
            <a:r>
              <a:rPr lang="en-US" sz="1765" dirty="0" err="1">
                <a:solidFill>
                  <a:srgbClr val="000080"/>
                </a:solidFill>
                <a:latin typeface="Arial" charset="0"/>
                <a:cs typeface="Arial" charset="0"/>
              </a:rPr>
              <a:t>supertree</a:t>
            </a:r>
            <a:r>
              <a:rPr lang="en-US" sz="1765" dirty="0">
                <a:solidFill>
                  <a:srgbClr val="000080"/>
                </a:solidFill>
                <a:latin typeface="Arial" charset="0"/>
                <a:cs typeface="Arial" charset="0"/>
              </a:rPr>
              <a:t> (from the MRP matrix using </a:t>
            </a:r>
            <a:r>
              <a:rPr lang="en-US" sz="1765" dirty="0" err="1">
                <a:solidFill>
                  <a:srgbClr val="000080"/>
                </a:solidFill>
                <a:latin typeface="Arial" charset="0"/>
                <a:cs typeface="Arial" charset="0"/>
              </a:rPr>
              <a:t>SplitsTree</a:t>
            </a:r>
            <a:r>
              <a:rPr lang="en-US" sz="1765" dirty="0">
                <a:solidFill>
                  <a:srgbClr val="000080"/>
                </a:solidFill>
                <a:latin typeface="Arial" charset="0"/>
                <a:cs typeface="Arial" charset="0"/>
              </a:rPr>
              <a:t> 4.0) from all quartets significantly supported by all individual gene families (1812) without in-paralogs.  </a:t>
            </a:r>
          </a:p>
        </p:txBody>
      </p:sp>
      <p:grpSp>
        <p:nvGrpSpPr>
          <p:cNvPr id="275460" name="Group 5"/>
          <p:cNvGrpSpPr>
            <a:grpSpLocks/>
          </p:cNvGrpSpPr>
          <p:nvPr/>
        </p:nvGrpSpPr>
        <p:grpSpPr bwMode="auto">
          <a:xfrm>
            <a:off x="784412" y="571500"/>
            <a:ext cx="7463118" cy="5111284"/>
            <a:chOff x="927100" y="1295400"/>
            <a:chExt cx="7689850" cy="5111750"/>
          </a:xfrm>
        </p:grpSpPr>
        <p:sp>
          <p:nvSpPr>
            <p:cNvPr id="275462" name="Flowchart: Process 4"/>
            <p:cNvSpPr>
              <a:spLocks noChangeArrowheads="1"/>
            </p:cNvSpPr>
            <p:nvPr/>
          </p:nvSpPr>
          <p:spPr bwMode="auto">
            <a:xfrm>
              <a:off x="927100" y="1295400"/>
              <a:ext cx="7689850" cy="511175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defTabSz="10160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10160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10160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10160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10160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altLang="x-none" sz="2382">
                <a:solidFill>
                  <a:srgbClr val="000080"/>
                </a:solidFill>
              </a:endParaRPr>
            </a:p>
          </p:txBody>
        </p:sp>
        <p:pic>
          <p:nvPicPr>
            <p:cNvPr id="275463" name="Picture 3" descr="NeighborNet_plurality_and_conflic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63" y="1419225"/>
              <a:ext cx="7416800" cy="485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5461" name="Text Box 4"/>
          <p:cNvSpPr txBox="1">
            <a:spLocks noChangeArrowheads="1"/>
          </p:cNvSpPr>
          <p:nvPr/>
        </p:nvSpPr>
        <p:spPr bwMode="auto">
          <a:xfrm>
            <a:off x="2472298" y="60233"/>
            <a:ext cx="5697996" cy="43010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70" tIns="44886" rIns="89770" bIns="4488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x-none" sz="2206">
                <a:solidFill>
                  <a:srgbClr val="000000"/>
                </a:solidFill>
              </a:rPr>
              <a:t>NeighborNet (calculated with SplitsTree 4.0)</a:t>
            </a:r>
          </a:p>
        </p:txBody>
      </p:sp>
    </p:spTree>
    <p:extLst>
      <p:ext uri="{BB962C8B-B14F-4D97-AF65-F5344CB8AC3E}">
        <p14:creationId xmlns:p14="http://schemas.microsoft.com/office/powerpoint/2010/main" val="118103319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0"/>
            <a:ext cx="4436129" cy="447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6" name="Oval 4"/>
          <p:cNvSpPr>
            <a:spLocks noChangeArrowheads="1"/>
          </p:cNvSpPr>
          <p:nvPr/>
        </p:nvSpPr>
        <p:spPr bwMode="auto">
          <a:xfrm>
            <a:off x="3541059" y="3480828"/>
            <a:ext cx="970710" cy="65834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584" tIns="40290" rIns="80584" bIns="40290"/>
          <a:lstStyle>
            <a:lvl1pPr defTabSz="9112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x-none" altLang="x-none" sz="2206">
              <a:solidFill>
                <a:srgbClr val="000080"/>
              </a:solidFill>
            </a:endParaRPr>
          </a:p>
        </p:txBody>
      </p:sp>
      <p:pic>
        <p:nvPicPr>
          <p:cNvPr id="27750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71" y="0"/>
            <a:ext cx="4064934" cy="611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0" y="6097401"/>
            <a:ext cx="4437529" cy="760271"/>
          </a:xfrm>
          <a:prstGeom prst="rect">
            <a:avLst/>
          </a:prstGeom>
          <a:gradFill rotWithShape="1">
            <a:gsLst>
              <a:gs pos="0">
                <a:srgbClr val="F4F7FF"/>
              </a:gs>
              <a:gs pos="64999">
                <a:srgbClr val="E5ECFF"/>
              </a:gs>
              <a:gs pos="100000">
                <a:srgbClr val="DBE6FF"/>
              </a:gs>
            </a:gsLst>
            <a:lin ang="5400000" scaled="1"/>
          </a:gradFill>
          <a:ln w="9525">
            <a:solidFill>
              <a:srgbClr val="C9D1E6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80584" tIns="40290" rIns="80584" bIns="40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6">
                <a:solidFill>
                  <a:srgbClr val="000080"/>
                </a:solidFill>
              </a:rPr>
              <a:t>Phylogeny of delta subunit of ATP synthase.</a:t>
            </a:r>
          </a:p>
        </p:txBody>
      </p:sp>
    </p:spTree>
    <p:extLst>
      <p:ext uri="{BB962C8B-B14F-4D97-AF65-F5344CB8AC3E}">
        <p14:creationId xmlns:p14="http://schemas.microsoft.com/office/powerpoint/2010/main" val="115162633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74251"/>
            <a:ext cx="3657600" cy="2829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1595"/>
            <a:ext cx="3657600" cy="282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182344"/>
            <a:ext cx="3657600" cy="282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96583"/>
            <a:ext cx="3657600" cy="282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3207744"/>
            <a:ext cx="3657600" cy="282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1595"/>
            <a:ext cx="3657600" cy="2829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463" y="1076920"/>
            <a:ext cx="820268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dirty="0">
                <a:solidFill>
                  <a:prstClr val="black"/>
                </a:solidFill>
                <a:latin typeface="Calibri"/>
              </a:rPr>
              <a:t>N=4(0)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16" y="1076729"/>
            <a:ext cx="820268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dirty="0">
                <a:solidFill>
                  <a:prstClr val="black"/>
                </a:solidFill>
                <a:latin typeface="Calibri"/>
              </a:rPr>
              <a:t>N=5(1)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2986" y="1044655"/>
            <a:ext cx="820268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dirty="0">
                <a:solidFill>
                  <a:prstClr val="black"/>
                </a:solidFill>
                <a:latin typeface="Calibri"/>
              </a:rPr>
              <a:t>N=8(4)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224" y="5852909"/>
            <a:ext cx="937262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dirty="0">
                <a:solidFill>
                  <a:prstClr val="black"/>
                </a:solidFill>
                <a:latin typeface="Calibri"/>
              </a:rPr>
              <a:t>N=13(9)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3896" y="5852909"/>
            <a:ext cx="1054257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dirty="0">
                <a:solidFill>
                  <a:prstClr val="black"/>
                </a:solidFill>
                <a:latin typeface="Calibri"/>
              </a:rPr>
              <a:t>N=23(19)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3425" y="5852909"/>
            <a:ext cx="1054257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dirty="0">
                <a:solidFill>
                  <a:prstClr val="black"/>
                </a:solidFill>
                <a:latin typeface="Calibri"/>
              </a:rPr>
              <a:t>N=53(49)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1" y="2329940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610" y="609606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1" y="609606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1" y="1550826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7579" y="2313802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2637" y="2631262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1917" y="2764131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391" y="2420471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7946" y="4707149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46016" y="4820961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6346" y="5111473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43126" y="2175817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9799" y="5027711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squar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64451" y="5208873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squar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1376" y="5563726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squar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0224" y="2672603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squar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0390" y="2420471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35117" y="2734235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8556" y="85912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6683" y="85912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4311" y="287618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52081" y="41081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6006" y="3963152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99057" y="3619495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8721" y="3851093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81723" y="3305726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65658" y="4164856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65658" y="3851079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70044" y="549091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54325" y="63491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5572" y="6236367"/>
            <a:ext cx="8713966" cy="923223"/>
          </a:xfrm>
          <a:prstGeom prst="rect">
            <a:avLst/>
          </a:prstGeom>
          <a:noFill/>
        </p:spPr>
        <p:txBody>
          <a:bodyPr wrap="none" lIns="91333" tIns="45667" rIns="91333" bIns="45667" rtlCol="0">
            <a:spAutoFit/>
          </a:bodyPr>
          <a:lstStyle/>
          <a:p>
            <a:pPr defTabSz="44513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charset="0"/>
              </a:rPr>
              <a:t>From: Mao F, Williams D, </a:t>
            </a:r>
            <a:r>
              <a:rPr lang="en-US" dirty="0" err="1">
                <a:solidFill>
                  <a:prstClr val="black"/>
                </a:solidFill>
                <a:latin typeface="Calibri" charset="0"/>
              </a:rPr>
              <a:t>Zhaxybayeva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 O, </a:t>
            </a:r>
            <a:r>
              <a:rPr lang="en-US" dirty="0" err="1">
                <a:solidFill>
                  <a:prstClr val="black"/>
                </a:solidFill>
                <a:latin typeface="Calibri" charset="0"/>
              </a:rPr>
              <a:t>Poptsova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 M, </a:t>
            </a:r>
            <a:r>
              <a:rPr lang="en-US" dirty="0" err="1">
                <a:solidFill>
                  <a:prstClr val="black"/>
                </a:solidFill>
                <a:latin typeface="Calibri" charset="0"/>
              </a:rPr>
              <a:t>Lapierre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 P, Gogarten JP, </a:t>
            </a:r>
            <a:r>
              <a:rPr lang="en-US" dirty="0" err="1">
                <a:solidFill>
                  <a:prstClr val="black"/>
                </a:solidFill>
                <a:latin typeface="Calibri" charset="0"/>
              </a:rPr>
              <a:t>Xu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 Y (2012) </a:t>
            </a:r>
            <a:br>
              <a:rPr lang="en-US" dirty="0">
                <a:solidFill>
                  <a:prstClr val="black"/>
                </a:solidFill>
                <a:latin typeface="Calibri" charset="0"/>
              </a:rPr>
            </a:br>
            <a:r>
              <a:rPr lang="en-US" i="1" dirty="0">
                <a:solidFill>
                  <a:prstClr val="black"/>
                </a:solidFill>
                <a:latin typeface="Calibri" charset="0"/>
              </a:rPr>
              <a:t>BMC Bioinformatics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charset="0"/>
              </a:rPr>
              <a:t>13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:123,  doi:10.1186/1471-2105-13-123</a:t>
            </a:r>
          </a:p>
          <a:p>
            <a:pPr defTabSz="44513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1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371600"/>
            <a:ext cx="39624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80" tIns="45145" rIns="90280" bIns="45145" rtlCol="0" anchor="ctr"/>
          <a:lstStyle/>
          <a:p>
            <a:pPr algn="ctr" defTabSz="902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2112" y="1371600"/>
            <a:ext cx="39624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80" tIns="45145" rIns="90280" bIns="45145" rtlCol="0" anchor="ctr"/>
          <a:lstStyle/>
          <a:p>
            <a:pPr algn="ctr" defTabSz="902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33800" y="76203"/>
            <a:ext cx="3459482" cy="645412"/>
          </a:xfrm>
          <a:prstGeom prst="rect">
            <a:avLst/>
          </a:prstGeom>
          <a:noFill/>
        </p:spPr>
        <p:txBody>
          <a:bodyPr wrap="square" lIns="90280" tIns="45145" rIns="90280" bIns="45145" rtlCol="0">
            <a:spAutoFit/>
          </a:bodyPr>
          <a:lstStyle/>
          <a:p>
            <a:pPr defTabSz="902783"/>
            <a:r>
              <a:rPr lang="en-US" sz="3600" dirty="0">
                <a:solidFill>
                  <a:prstClr val="black"/>
                </a:solidFill>
                <a:latin typeface="Calibri"/>
              </a:rPr>
              <a:t>Results :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69178" y="1328840"/>
          <a:ext cx="4333874" cy="3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612580" y="1328840"/>
          <a:ext cx="43243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685805"/>
            <a:ext cx="3962400" cy="645275"/>
          </a:xfrm>
          <a:prstGeom prst="rect">
            <a:avLst/>
          </a:prstGeom>
          <a:noFill/>
        </p:spPr>
        <p:txBody>
          <a:bodyPr wrap="square" lIns="90280" tIns="45145" rIns="90280" bIns="45145" rtlCol="0">
            <a:spAutoFit/>
          </a:bodyPr>
          <a:lstStyle/>
          <a:p>
            <a:pPr defTabSz="902783"/>
            <a:r>
              <a:rPr lang="en-US" b="1" dirty="0">
                <a:solidFill>
                  <a:prstClr val="black"/>
                </a:solidFill>
                <a:latin typeface="Calibri"/>
              </a:rPr>
              <a:t>Maximum Bootstrap Support value for Bipartition separating (AB) and (CD)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4" y="685819"/>
            <a:ext cx="3555253" cy="922274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/>
            <a:r>
              <a:rPr lang="en-US" b="1" dirty="0">
                <a:solidFill>
                  <a:prstClr val="black"/>
                </a:solidFill>
                <a:latin typeface="Calibri"/>
              </a:rPr>
              <a:t>Maximum Bootstrap Support value </a:t>
            </a:r>
            <a:br>
              <a:rPr lang="en-US" b="1" dirty="0">
                <a:solidFill>
                  <a:prstClr val="black"/>
                </a:solidFill>
                <a:latin typeface="Calibri"/>
              </a:rPr>
            </a:br>
            <a:r>
              <a:rPr lang="en-US" b="1" dirty="0">
                <a:solidFill>
                  <a:prstClr val="black"/>
                </a:solidFill>
                <a:latin typeface="Calibri"/>
              </a:rPr>
              <a:t>for embedded Quartet (AB),(CD)</a:t>
            </a:r>
          </a:p>
          <a:p>
            <a:pPr defTabSz="902783"/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96" y="5029208"/>
            <a:ext cx="1888236" cy="1502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311"/>
            <a:ext cx="872624" cy="1558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698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Bipartition Paradox:</a:t>
            </a:r>
          </a:p>
        </p:txBody>
      </p:sp>
      <p:sp>
        <p:nvSpPr>
          <p:cNvPr id="264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more sequences are added, the lower the support for bipartitions that include all sequences.  The more data one uses, the lower the bootstrap support values become.    </a:t>
            </a:r>
          </a:p>
          <a:p>
            <a:pPr eaLnBrk="1" hangingPunct="1"/>
            <a:r>
              <a:rPr lang="en-US" altLang="x-none"/>
              <a:t>This paradox disappears when only embedded splits for 4 sequences are considered.  </a:t>
            </a:r>
          </a:p>
        </p:txBody>
      </p:sp>
    </p:spTree>
    <p:extLst>
      <p:ext uri="{BB962C8B-B14F-4D97-AF65-F5344CB8AC3E}">
        <p14:creationId xmlns:p14="http://schemas.microsoft.com/office/powerpoint/2010/main" val="18438977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 rot="5412651">
            <a:off x="5651500" y="3317870"/>
            <a:ext cx="5948363" cy="112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4" tIns="45593" rIns="91184" bIns="45593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From: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Delsuc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F,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Brinkmann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H, Philippe H.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Phylogenomics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and the reconstruction of the tree of life.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Nat Rev Genet. 2005 May;6(5):361-75.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" y="88900"/>
            <a:ext cx="7897813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800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" y="31754"/>
            <a:ext cx="8064500" cy="6223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</a:rPr>
              <a:t>    Supertree</a:t>
            </a:r>
            <a:r>
              <a:rPr lang="en-US">
                <a:solidFill>
                  <a:srgbClr val="0000B5"/>
                </a:solidFill>
              </a:rPr>
              <a:t>   </a:t>
            </a:r>
            <a:r>
              <a:rPr lang="en-US" i="1"/>
              <a:t>vs.</a:t>
            </a:r>
            <a:r>
              <a:rPr lang="en-US">
                <a:solidFill>
                  <a:srgbClr val="0000B5"/>
                </a:solidFill>
              </a:rPr>
              <a:t> Supermatrix</a:t>
            </a:r>
          </a:p>
        </p:txBody>
      </p:sp>
      <p:sp>
        <p:nvSpPr>
          <p:cNvPr id="983046" name="Rectangle 6"/>
          <p:cNvSpPr>
            <a:spLocks noChangeArrowheads="1"/>
          </p:cNvSpPr>
          <p:nvPr/>
        </p:nvSpPr>
        <p:spPr bwMode="auto">
          <a:xfrm>
            <a:off x="0" y="5543574"/>
            <a:ext cx="9144000" cy="131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4" tIns="45593" rIns="91184" bIns="45593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Schematic of MRP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supertree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(left) and parsimony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(right) approaches to the analysis of three data sets.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C+D is supported by all three separate data sets, but not by the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Synapomorphies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C+D are highlighted in pink.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A+B+C is not supported by separate analyses of the three data sets, but is supported by the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Synapomorphies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A+B+C are highlighted in blue. E is the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outgroup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used to root the tree.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9830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08050"/>
            <a:ext cx="55372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49" name="Rectangle 9"/>
          <p:cNvSpPr>
            <a:spLocks noChangeArrowheads="1"/>
          </p:cNvSpPr>
          <p:nvPr/>
        </p:nvSpPr>
        <p:spPr bwMode="auto">
          <a:xfrm rot="5421870">
            <a:off x="6230962" y="2678212"/>
            <a:ext cx="4524375" cy="121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4" tIns="45593" rIns="91184" bIns="45593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From: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Alan de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Queiroz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John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Gatesy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supermatrix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approach to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systematics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Trends Ecol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Evol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. 2007 Jan;22(1):34-41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00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5" y="0"/>
            <a:ext cx="545827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100" y="2855436"/>
            <a:ext cx="3352200" cy="369332"/>
          </a:xfrm>
          <a:prstGeom prst="rect">
            <a:avLst/>
          </a:prstGeom>
        </p:spPr>
        <p:txBody>
          <a:bodyPr wrap="none" lIns="91333" tIns="45667" rIns="91333" bIns="45667">
            <a:spAutoFit/>
          </a:bodyPr>
          <a:lstStyle/>
          <a:p>
            <a:pPr defTabSz="44513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Odysseus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vor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Scilla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und Charybdis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00" y="2486104"/>
            <a:ext cx="2263285" cy="369332"/>
          </a:xfrm>
          <a:prstGeom prst="rect">
            <a:avLst/>
          </a:prstGeom>
        </p:spPr>
        <p:txBody>
          <a:bodyPr wrap="none" lIns="91333" tIns="45667" rIns="91333" bIns="45667">
            <a:spAutoFit/>
          </a:bodyPr>
          <a:lstStyle/>
          <a:p>
            <a:pPr defTabSz="44513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Johann Heinrich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Füssli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10" y="5670928"/>
            <a:ext cx="3209815" cy="923330"/>
          </a:xfrm>
          <a:prstGeom prst="rect">
            <a:avLst/>
          </a:prstGeom>
        </p:spPr>
        <p:txBody>
          <a:bodyPr wrap="square" lIns="91333" tIns="45667" rIns="91333" bIns="45667">
            <a:spAutoFit/>
          </a:bodyPr>
          <a:lstStyle/>
          <a:p>
            <a:pPr defTabSz="44513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From: http://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en.wikipedia.org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/wiki/File:Johann_Heinrich_F%C3%BCssli_054.jpg</a:t>
            </a:r>
          </a:p>
        </p:txBody>
      </p:sp>
    </p:spTree>
    <p:extLst>
      <p:ext uri="{BB962C8B-B14F-4D97-AF65-F5344CB8AC3E}">
        <p14:creationId xmlns:p14="http://schemas.microsoft.com/office/powerpoint/2010/main" val="10311677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594" name="Picture 2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4800"/>
            <a:ext cx="4356100" cy="5638800"/>
          </a:xfrm>
          <a:prstGeom prst="rect">
            <a:avLst/>
          </a:prstGeom>
          <a:noFill/>
        </p:spPr>
      </p:pic>
      <p:pic>
        <p:nvPicPr>
          <p:cNvPr id="1006595" name="Picture 3" descr="evolver_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"/>
            <a:ext cx="3810000" cy="3797300"/>
          </a:xfrm>
          <a:prstGeom prst="rect">
            <a:avLst/>
          </a:prstGeom>
          <a:noFill/>
        </p:spPr>
      </p:pic>
      <p:sp>
        <p:nvSpPr>
          <p:cNvPr id="1006596" name="Text Box 4"/>
          <p:cNvSpPr txBox="1">
            <a:spLocks noChangeArrowheads="1"/>
          </p:cNvSpPr>
          <p:nvPr/>
        </p:nvSpPr>
        <p:spPr bwMode="auto">
          <a:xfrm>
            <a:off x="1143004" y="3124200"/>
            <a:ext cx="1319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83" rIns="91162" bIns="45583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A) Template tree</a:t>
            </a:r>
          </a:p>
        </p:txBody>
      </p:sp>
      <p:sp>
        <p:nvSpPr>
          <p:cNvPr id="1006597" name="Line 5"/>
          <p:cNvSpPr>
            <a:spLocks noChangeShapeType="1"/>
          </p:cNvSpPr>
          <p:nvPr/>
        </p:nvSpPr>
        <p:spPr bwMode="auto">
          <a:xfrm>
            <a:off x="3810000" y="121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162" tIns="45583" rIns="91162" bIns="45583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6598" name="Text Box 6"/>
          <p:cNvSpPr txBox="1">
            <a:spLocks noChangeArrowheads="1"/>
          </p:cNvSpPr>
          <p:nvPr/>
        </p:nvSpPr>
        <p:spPr bwMode="auto">
          <a:xfrm>
            <a:off x="4724400" y="1676408"/>
            <a:ext cx="4114800" cy="4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3" rIns="91162" bIns="45583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B) Generate 100 datasets using Evolver with certain amount of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HGTs</a:t>
            </a:r>
            <a:endParaRPr lang="en-US" sz="12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6599" name="Line 7"/>
          <p:cNvSpPr>
            <a:spLocks noChangeShapeType="1"/>
          </p:cNvSpPr>
          <p:nvPr/>
        </p:nvSpPr>
        <p:spPr bwMode="auto">
          <a:xfrm flipH="1">
            <a:off x="6096000" y="26670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162" tIns="45583" rIns="91162" bIns="45583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6600" name="Line 8"/>
          <p:cNvSpPr>
            <a:spLocks noChangeShapeType="1"/>
          </p:cNvSpPr>
          <p:nvPr/>
        </p:nvSpPr>
        <p:spPr bwMode="auto">
          <a:xfrm rot="16863978" flipH="1">
            <a:off x="6819900" y="27051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162" tIns="45583" rIns="91162" bIns="45583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006601" name="Picture 9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114800"/>
            <a:ext cx="1219200" cy="1981200"/>
          </a:xfrm>
          <a:prstGeom prst="rect">
            <a:avLst/>
          </a:prstGeom>
          <a:noFill/>
        </p:spPr>
      </p:pic>
      <p:pic>
        <p:nvPicPr>
          <p:cNvPr id="1006602" name="Picture 10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962400"/>
            <a:ext cx="515938" cy="838200"/>
          </a:xfrm>
          <a:prstGeom prst="rect">
            <a:avLst/>
          </a:prstGeom>
          <a:noFill/>
        </p:spPr>
      </p:pic>
      <p:pic>
        <p:nvPicPr>
          <p:cNvPr id="1006603" name="Picture 11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962400"/>
            <a:ext cx="515938" cy="838200"/>
          </a:xfrm>
          <a:prstGeom prst="rect">
            <a:avLst/>
          </a:prstGeom>
          <a:noFill/>
        </p:spPr>
      </p:pic>
      <p:pic>
        <p:nvPicPr>
          <p:cNvPr id="1006604" name="Picture 12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648200"/>
            <a:ext cx="515938" cy="838200"/>
          </a:xfrm>
          <a:prstGeom prst="rect">
            <a:avLst/>
          </a:prstGeom>
          <a:noFill/>
        </p:spPr>
      </p:pic>
      <p:pic>
        <p:nvPicPr>
          <p:cNvPr id="1006605" name="Picture 13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419600"/>
            <a:ext cx="515938" cy="838200"/>
          </a:xfrm>
          <a:prstGeom prst="rect">
            <a:avLst/>
          </a:prstGeom>
          <a:noFill/>
        </p:spPr>
      </p:pic>
      <p:pic>
        <p:nvPicPr>
          <p:cNvPr id="1006606" name="Picture 14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800600"/>
            <a:ext cx="515938" cy="838200"/>
          </a:xfrm>
          <a:prstGeom prst="rect">
            <a:avLst/>
          </a:prstGeom>
          <a:noFill/>
        </p:spPr>
      </p:pic>
      <p:sp>
        <p:nvSpPr>
          <p:cNvPr id="1006607" name="Text Box 15"/>
          <p:cNvSpPr txBox="1">
            <a:spLocks noChangeArrowheads="1"/>
          </p:cNvSpPr>
          <p:nvPr/>
        </p:nvSpPr>
        <p:spPr bwMode="auto">
          <a:xfrm>
            <a:off x="4648200" y="5486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3" rIns="91162" bIns="45583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C) Calculate 1 tree using the concatenated dataset or 100 individual trees</a:t>
            </a:r>
          </a:p>
        </p:txBody>
      </p:sp>
      <p:pic>
        <p:nvPicPr>
          <p:cNvPr id="1006608" name="Picture 16" descr="quart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495800"/>
            <a:ext cx="1270000" cy="1390650"/>
          </a:xfrm>
          <a:prstGeom prst="rect">
            <a:avLst/>
          </a:prstGeom>
          <a:noFill/>
        </p:spPr>
      </p:pic>
      <p:sp>
        <p:nvSpPr>
          <p:cNvPr id="1006609" name="Line 17"/>
          <p:cNvSpPr>
            <a:spLocks noChangeShapeType="1"/>
          </p:cNvSpPr>
          <p:nvPr/>
        </p:nvSpPr>
        <p:spPr bwMode="auto">
          <a:xfrm flipH="1">
            <a:off x="3124200" y="46482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162" tIns="45583" rIns="91162" bIns="45583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6610" name="Text Box 18"/>
          <p:cNvSpPr txBox="1">
            <a:spLocks noChangeArrowheads="1"/>
          </p:cNvSpPr>
          <p:nvPr/>
        </p:nvSpPr>
        <p:spPr bwMode="auto">
          <a:xfrm>
            <a:off x="533400" y="6096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3" rIns="91162" bIns="45583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D) Calculate Quartet based tree using Quartet Suite</a:t>
            </a:r>
          </a:p>
        </p:txBody>
      </p:sp>
      <p:sp>
        <p:nvSpPr>
          <p:cNvPr id="1006611" name="Text Box 19"/>
          <p:cNvSpPr txBox="1">
            <a:spLocks noChangeArrowheads="1"/>
          </p:cNvSpPr>
          <p:nvPr/>
        </p:nvSpPr>
        <p:spPr bwMode="auto">
          <a:xfrm>
            <a:off x="3733800" y="6248426"/>
            <a:ext cx="3581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162" tIns="45583" rIns="91162" bIns="45583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Repeated 100 times…</a:t>
            </a:r>
          </a:p>
        </p:txBody>
      </p:sp>
    </p:spTree>
    <p:extLst>
      <p:ext uri="{BB962C8B-B14F-4D97-AF65-F5344CB8AC3E}">
        <p14:creationId xmlns:p14="http://schemas.microsoft.com/office/powerpoint/2010/main" val="64305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24" name="Object 8"/>
          <p:cNvGraphicFramePr>
            <a:graphicFrameLocks noChangeAspect="1"/>
          </p:cNvGraphicFramePr>
          <p:nvPr/>
        </p:nvGraphicFramePr>
        <p:xfrm>
          <a:off x="1036638" y="1611313"/>
          <a:ext cx="6981825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9" name="Document" r:id="rId3" imgW="2901696" imgH="1780032" progId="Word.Document.8">
                  <p:embed/>
                </p:oleObj>
              </mc:Choice>
              <mc:Fallback>
                <p:oleObj name="Document" r:id="rId3" imgW="2901696" imgH="1780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611313"/>
                        <a:ext cx="6981825" cy="428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2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98450"/>
            <a:ext cx="91440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0000B5"/>
                </a:solidFill>
              </a:rPr>
              <a:t>Supermatrix</a:t>
            </a:r>
            <a:r>
              <a:rPr lang="en-US"/>
              <a:t> versus </a:t>
            </a:r>
            <a:br>
              <a:rPr lang="en-US"/>
            </a:br>
            <a:r>
              <a:rPr lang="en-US"/>
              <a:t>                </a:t>
            </a:r>
            <a:r>
              <a:rPr lang="en-US">
                <a:solidFill>
                  <a:schemeClr val="accent2"/>
                </a:solidFill>
              </a:rPr>
              <a:t>Quartet based Supertree</a:t>
            </a:r>
            <a:endParaRPr lang="en-US"/>
          </a:p>
        </p:txBody>
      </p:sp>
      <p:sp>
        <p:nvSpPr>
          <p:cNvPr id="982027" name="Text Box 11"/>
          <p:cNvSpPr txBox="1">
            <a:spLocks noChangeArrowheads="1"/>
          </p:cNvSpPr>
          <p:nvPr/>
        </p:nvSpPr>
        <p:spPr bwMode="auto">
          <a:xfrm>
            <a:off x="212730" y="5991227"/>
            <a:ext cx="3621750" cy="43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84" tIns="45593" rIns="91184" bIns="45593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/>
                <a:cs typeface="ＭＳ Ｐゴシック"/>
              </a:rPr>
              <a:t>inset: simulated phylogeny</a:t>
            </a:r>
          </a:p>
        </p:txBody>
      </p:sp>
    </p:spTree>
    <p:extLst>
      <p:ext uri="{BB962C8B-B14F-4D97-AF65-F5344CB8AC3E}">
        <p14:creationId xmlns:p14="http://schemas.microsoft.com/office/powerpoint/2010/main" val="28043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0" y="409575"/>
            <a:ext cx="4629150" cy="60531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216" tIns="45609" rIns="91216" bIns="45609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Picture 3" descr="figur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6" y="187168"/>
            <a:ext cx="5188809" cy="671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4184" y="2520950"/>
            <a:ext cx="1768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216" tIns="45609" rIns="91216" bIns="4560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Note : Using same genome seed random number will reproduce same genome history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4893322" y="2843177"/>
            <a:ext cx="6816937" cy="1212712"/>
          </a:xfrm>
          <a:prstGeom prst="rect">
            <a:avLst/>
          </a:prstGeom>
        </p:spPr>
        <p:txBody>
          <a:bodyPr wrap="square" lIns="91333" tIns="45667" rIns="91333" bIns="45667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From: 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Lapierre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P,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Lasek-Nesselquist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E, and Gogarten JP (2012)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impact of HGT on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phylogenomic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reconstruction methods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Brief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Bioinform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[first published online August 20, 2012]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doi:10.1093/bib/bbs050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0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14575" y="1495425"/>
            <a:ext cx="4938713" cy="4770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216" tIns="45609" rIns="91216" bIns="45609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Picture 4" descr="figur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34" y="1327150"/>
            <a:ext cx="5070475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6875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HGT EvolSimulator Results</a:t>
            </a:r>
          </a:p>
        </p:txBody>
      </p:sp>
    </p:spTree>
    <p:extLst>
      <p:ext uri="{BB962C8B-B14F-4D97-AF65-F5344CB8AC3E}">
        <p14:creationId xmlns:p14="http://schemas.microsoft.com/office/powerpoint/2010/main" val="899751242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9390</TotalTime>
  <Words>939</Words>
  <Application>Microsoft Macintosh PowerPoint</Application>
  <PresentationFormat>On-screen Show (4:3)</PresentationFormat>
  <Paragraphs>169</Paragraphs>
  <Slides>26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ＭＳ Ｐゴシック</vt:lpstr>
      <vt:lpstr>Arial</vt:lpstr>
      <vt:lpstr>Calibri</vt:lpstr>
      <vt:lpstr>Courier</vt:lpstr>
      <vt:lpstr>Symbol</vt:lpstr>
      <vt:lpstr>Tahoma</vt:lpstr>
      <vt:lpstr>Times New Roman</vt:lpstr>
      <vt:lpstr>Wingdings</vt:lpstr>
      <vt:lpstr>1_Larissa-Design</vt:lpstr>
      <vt:lpstr>9_Default Design</vt:lpstr>
      <vt:lpstr>1_Default Design</vt:lpstr>
      <vt:lpstr>Office Theme</vt:lpstr>
      <vt:lpstr>3_Calm Seas</vt:lpstr>
      <vt:lpstr>13_Default Design</vt:lpstr>
      <vt:lpstr>2_Blank Presentation</vt:lpstr>
      <vt:lpstr>3_Blank Presentation</vt:lpstr>
      <vt:lpstr>Document</vt:lpstr>
      <vt:lpstr>Image</vt:lpstr>
      <vt:lpstr>Photo Editor Photo</vt:lpstr>
      <vt:lpstr>PowerPoint Presentation</vt:lpstr>
      <vt:lpstr>student evaluations</vt:lpstr>
      <vt:lpstr>PowerPoint Presentation</vt:lpstr>
      <vt:lpstr>    Supertree   vs. Supermatrix</vt:lpstr>
      <vt:lpstr>PowerPoint Presentation</vt:lpstr>
      <vt:lpstr>PowerPoint Presentation</vt:lpstr>
      <vt:lpstr>Supermatrix versus                  Quartet based Supertree</vt:lpstr>
      <vt:lpstr>PowerPoint Presentation</vt:lpstr>
      <vt:lpstr>HGT EvolSimulator Results</vt:lpstr>
      <vt:lpstr>PowerPoint Presentation</vt:lpstr>
      <vt:lpstr>PowerPoint Presentation</vt:lpstr>
      <vt:lpstr>PowerPoint Presentation</vt:lpstr>
      <vt:lpstr>TOOLS TO ANALYZE PHYLOGENETIC INFORMATION FROM MULTIPLE GENES IN GENOMES:   Bipartition Spectra (Lento Plots)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Bipartition Paradox:</vt:lpstr>
    </vt:vector>
  </TitlesOfParts>
  <Company>University of Connecticut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78</cp:revision>
  <dcterms:created xsi:type="dcterms:W3CDTF">2013-11-01T21:49:29Z</dcterms:created>
  <dcterms:modified xsi:type="dcterms:W3CDTF">2018-04-18T15:38:12Z</dcterms:modified>
</cp:coreProperties>
</file>